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7" r:id="rId4"/>
    <p:sldId id="266" r:id="rId5"/>
    <p:sldId id="258" r:id="rId6"/>
    <p:sldId id="267" r:id="rId7"/>
    <p:sldId id="268" r:id="rId8"/>
    <p:sldId id="271" r:id="rId9"/>
    <p:sldId id="269" r:id="rId10"/>
    <p:sldId id="270" r:id="rId11"/>
    <p:sldId id="265" r:id="rId12"/>
  </p:sldIdLst>
  <p:sldSz cx="17068800" cy="9601200"/>
  <p:notesSz cx="7559675" cy="10691813"/>
  <p:defaultTextStyle>
    <a:defPPr>
      <a:defRPr lang="en-US"/>
    </a:defPPr>
    <a:lvl1pPr marL="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" userDrawn="1">
          <p15:clr>
            <a:srgbClr val="A4A3A4"/>
          </p15:clr>
        </p15:guide>
        <p15:guide id="2" pos="3471" userDrawn="1">
          <p15:clr>
            <a:srgbClr val="A4A3A4"/>
          </p15:clr>
        </p15:guide>
        <p15:guide id="3" orient="horz" pos="650" userDrawn="1">
          <p15:clr>
            <a:srgbClr val="A4A3A4"/>
          </p15:clr>
        </p15:guide>
        <p15:guide id="4" pos="265" userDrawn="1">
          <p15:clr>
            <a:srgbClr val="A4A3A4"/>
          </p15:clr>
        </p15:guide>
        <p15:guide id="5" pos="10487" userDrawn="1">
          <p15:clr>
            <a:srgbClr val="A4A3A4"/>
          </p15:clr>
        </p15:guide>
        <p15:guide id="6" pos="3763" userDrawn="1">
          <p15:clr>
            <a:srgbClr val="A4A3A4"/>
          </p15:clr>
        </p15:guide>
        <p15:guide id="7" pos="6977" userDrawn="1">
          <p15:clr>
            <a:srgbClr val="A4A3A4"/>
          </p15:clr>
        </p15:guide>
        <p15:guide id="8" pos="7263" userDrawn="1">
          <p15:clr>
            <a:srgbClr val="A4A3A4"/>
          </p15:clr>
        </p15:guide>
        <p15:guide id="9" orient="horz" pos="2074" userDrawn="1">
          <p15:clr>
            <a:srgbClr val="A4A3A4"/>
          </p15:clr>
        </p15:guide>
        <p15:guide id="10" orient="horz" pos="2213" userDrawn="1">
          <p15:clr>
            <a:srgbClr val="A4A3A4"/>
          </p15:clr>
        </p15:guide>
        <p15:guide id="11" orient="horz" pos="3892" userDrawn="1">
          <p15:clr>
            <a:srgbClr val="A4A3A4"/>
          </p15:clr>
        </p15:guide>
        <p15:guide id="12" orient="horz" pos="4016" userDrawn="1">
          <p15:clr>
            <a:srgbClr val="A4A3A4"/>
          </p15:clr>
        </p15:guide>
        <p15:guide id="13" pos="428" userDrawn="1">
          <p15:clr>
            <a:srgbClr val="A4A3A4"/>
          </p15:clr>
        </p15:guide>
        <p15:guide id="14" orient="horz" pos="5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A0"/>
    <a:srgbClr val="69B3E7"/>
    <a:srgbClr val="CF4520"/>
    <a:srgbClr val="6AB3E7"/>
    <a:srgbClr val="E14A20"/>
    <a:srgbClr val="0348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9664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01" y="-322"/>
      </p:cViewPr>
      <p:guideLst>
        <p:guide orient="horz" pos="420"/>
        <p:guide orient="horz" pos="650"/>
        <p:guide orient="horz" pos="2074"/>
        <p:guide orient="horz" pos="2213"/>
        <p:guide orient="horz" pos="3892"/>
        <p:guide orient="horz" pos="4016"/>
        <p:guide orient="horz" pos="5694"/>
        <p:guide pos="3471"/>
        <p:guide pos="265"/>
        <p:guide pos="10487"/>
        <p:guide pos="3763"/>
        <p:guide pos="6977"/>
        <p:guide pos="7263"/>
        <p:guide pos="4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5A6F1AE-E804-4F27-A3E7-3F6C77C334A9}" type="slidenum">
              <a:rPr lang="ru-RU" sz="1400" b="0" strike="noStrike" spc="-1">
                <a:latin typeface="Times New Roman"/>
              </a:rPr>
              <a:pPr algn="r">
                <a:buNone/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08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6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5DA1AA-C518-4102-BA38-542043F41B1C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  <a:buNone/>
              </a:p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  <a:buNone/>
              </a:p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  <a:buNone/>
              </a:p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  <a:buNone/>
              </a:p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  <a:buNone/>
              </a:p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  <a:buNone/>
              </a:p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7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744E56-8DB5-4A84-AC68-2FA7A284C759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  <a:buNone/>
              </a:p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 с название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8">
            <a:extLst>
              <a:ext uri="{FF2B5EF4-FFF2-40B4-BE49-F238E27FC236}">
                <a16:creationId xmlns:a16="http://schemas.microsoft.com/office/drawing/2014/main" xmlns="" id="{45A0ABD6-F78F-4578-A535-8507E4C7C760}"/>
              </a:ext>
            </a:extLst>
          </p:cNvPr>
          <p:cNvPicPr/>
          <p:nvPr userDrawn="1"/>
        </p:nvPicPr>
        <p:blipFill>
          <a:blip r:embed="rId2">
            <a:alphaModFix amt="5000"/>
          </a:blip>
          <a:stretch/>
        </p:blipFill>
        <p:spPr>
          <a:xfrm>
            <a:off x="0" y="7301935"/>
            <a:ext cx="3143040" cy="246600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AD69284-1264-497F-A072-7D33DAD5A89C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13676720" y="39242"/>
            <a:ext cx="3457920" cy="18514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:a16="http://schemas.microsoft.com/office/drawing/2014/main" xmlns="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sp>
        <p:nvSpPr>
          <p:cNvPr id="11" name="Номер слайда 18">
            <a:extLst>
              <a:ext uri="{FF2B5EF4-FFF2-40B4-BE49-F238E27FC236}">
                <a16:creationId xmlns:a16="http://schemas.microsoft.com/office/drawing/2014/main" xmlns="" id="{D60DA14F-14D5-4082-8ED5-BF467340CF1C}"/>
              </a:ext>
            </a:extLst>
          </p:cNvPr>
          <p:cNvSpPr txBox="1">
            <a:spLocks/>
          </p:cNvSpPr>
          <p:nvPr userDrawn="1"/>
        </p:nvSpPr>
        <p:spPr>
          <a:xfrm>
            <a:off x="550581" y="9215475"/>
            <a:ext cx="2041879" cy="311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>
                <a:solidFill>
                  <a:srgbClr val="44546A"/>
                </a:solidFill>
                <a:latin typeface="Montserrat" panose="00000500000000000000" pitchFamily="2" charset="-52"/>
              </a:rPr>
              <a:t>Название раздела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20A0A7-D794-4D2C-9CD8-75B8B32E1011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0CC652D-FB2D-4331-A132-AB8591064F98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47496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1241720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53272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047496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1241720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BFEBB6-758F-415E-BF7A-EADA5CEFEFCC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_Работа Рос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>
            <a:extLst>
              <a:ext uri="{FF2B5EF4-FFF2-40B4-BE49-F238E27FC236}">
                <a16:creationId xmlns:a16="http://schemas.microsoft.com/office/drawing/2014/main" xmlns="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xmlns="" id="{57A6726A-3AEE-466D-AF35-9160BE828B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/>
        </p:blipFill>
        <p:spPr>
          <a:xfrm>
            <a:off x="15520086" y="339099"/>
            <a:ext cx="1098690" cy="432000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38">
            <a:extLst>
              <a:ext uri="{FF2B5EF4-FFF2-40B4-BE49-F238E27FC236}">
                <a16:creationId xmlns:a16="http://schemas.microsoft.com/office/drawing/2014/main" xmlns="" id="{1AECCC80-4F1C-4878-9359-16F9140D64AB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0" y="7301935"/>
            <a:ext cx="2357280" cy="2466000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F785A62-BDAB-4AC2-B1A2-2131968E2D81}"/>
              </a:ext>
            </a:extLst>
          </p:cNvPr>
          <p:cNvPicPr/>
          <p:nvPr userDrawn="1"/>
        </p:nvPicPr>
        <p:blipFill>
          <a:blip r:embed="rId4" cstate="print">
            <a:alphaModFix amt="5000"/>
          </a:blip>
          <a:stretch/>
        </p:blipFill>
        <p:spPr>
          <a:xfrm>
            <a:off x="14699796" y="0"/>
            <a:ext cx="2593440" cy="1851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xmlns="" val="179957002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DFEE45-8121-43F5-AAC7-AC7A45CD955A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4EC36E-1C1E-445D-ADEC-4E769887CD9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737923-D5E6-4D05-9FAC-D7B2408D61D3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53272" y="383040"/>
            <a:ext cx="15361416" cy="74309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767A5F-3911-4F38-B80B-217E2F60AFF2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DA2AB1-0568-4D78-AB4A-6C486C200DD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B7D903-8C42-4BA2-AC06-83C7F487F5C4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8A28CD-CB63-4DB9-A827-6B07ADF0B1A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0912" cy="16022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5653872" y="8899128"/>
            <a:ext cx="575820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1205467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E6A3B1B-D473-4D1D-8618-6A2AA5F55C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117331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34" lvl="1" indent="-324012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52" lvl="2" indent="-288011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70" lvl="3" indent="-216008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86" lvl="4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104" lvl="5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120" lvl="6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36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4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2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01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7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1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sv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2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20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4.svg"/><Relationship Id="rId1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1">
            <a:extLst>
              <a:ext uri="{FF2B5EF4-FFF2-40B4-BE49-F238E27FC236}">
                <a16:creationId xmlns:a16="http://schemas.microsoft.com/office/drawing/2014/main" xmlns="" id="{137675A6-00F2-4070-8A39-62A97E14E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98" b="8401"/>
          <a:stretch/>
        </p:blipFill>
        <p:spPr>
          <a:xfrm>
            <a:off x="1039620" y="1371600"/>
            <a:ext cx="7257240" cy="7326360"/>
          </a:xfrm>
          <a:prstGeom prst="rect">
            <a:avLst/>
          </a:prstGeom>
        </p:spPr>
      </p:pic>
      <p:pic>
        <p:nvPicPr>
          <p:cNvPr id="129" name="Рисунок 9" hidden="1"/>
          <p:cNvPicPr/>
          <p:nvPr/>
        </p:nvPicPr>
        <p:blipFill>
          <a:blip r:embed="rId4"/>
          <a:srcRect l="66099"/>
          <a:stretch/>
        </p:blipFill>
        <p:spPr>
          <a:xfrm>
            <a:off x="1406640" y="1371600"/>
            <a:ext cx="7315200" cy="685764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hidden="1">
            <a:extLst>
              <a:ext uri="{FF2B5EF4-FFF2-40B4-BE49-F238E27FC236}">
                <a16:creationId xmlns:a16="http://schemas.microsoft.com/office/drawing/2014/main" xmlns="" id="{FDF9548E-39B4-45AB-A270-E9679FD9A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562" y="1093395"/>
            <a:ext cx="11406851" cy="7604567"/>
          </a:xfrm>
          <a:prstGeom prst="rect">
            <a:avLst/>
          </a:prstGeom>
        </p:spPr>
      </p:pic>
      <p:pic>
        <p:nvPicPr>
          <p:cNvPr id="11" name="Рисунок 10" hidden="1">
            <a:extLst>
              <a:ext uri="{FF2B5EF4-FFF2-40B4-BE49-F238E27FC236}">
                <a16:creationId xmlns:a16="http://schemas.microsoft.com/office/drawing/2014/main" xmlns="" id="{4AB9A26C-F6F0-4985-9D07-FBD023FF6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70184" y="1371600"/>
            <a:ext cx="10564904" cy="7040518"/>
          </a:xfrm>
          <a:prstGeom prst="rect">
            <a:avLst/>
          </a:prstGeom>
        </p:spPr>
      </p:pic>
      <p:pic>
        <p:nvPicPr>
          <p:cNvPr id="13" name="Рисунок 12" hidden="1">
            <a:extLst>
              <a:ext uri="{FF2B5EF4-FFF2-40B4-BE49-F238E27FC236}">
                <a16:creationId xmlns:a16="http://schemas.microsoft.com/office/drawing/2014/main" xmlns="" id="{C1F97A5C-7773-48E1-AFD0-A89C1EFC5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91618" y="1371600"/>
            <a:ext cx="10287000" cy="6858000"/>
          </a:xfrm>
          <a:prstGeom prst="rect">
            <a:avLst/>
          </a:prstGeom>
        </p:spPr>
      </p:pic>
      <p:pic>
        <p:nvPicPr>
          <p:cNvPr id="5" name="минтруд лого" hidden="1">
            <a:extLst>
              <a:ext uri="{FF2B5EF4-FFF2-40B4-BE49-F238E27FC236}">
                <a16:creationId xmlns:a16="http://schemas.microsoft.com/office/drawing/2014/main" xmlns="" id="{CFB3B070-81CB-441B-8817-E9233A675C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9672" y="1799280"/>
            <a:ext cx="1481488" cy="612000"/>
          </a:xfrm>
          <a:prstGeom prst="rect">
            <a:avLst/>
          </a:prstGeom>
        </p:spPr>
      </p:pic>
      <p:pic>
        <p:nvPicPr>
          <p:cNvPr id="23" name="Рисунок 22" hidden="1">
            <a:extLst>
              <a:ext uri="{FF2B5EF4-FFF2-40B4-BE49-F238E27FC236}">
                <a16:creationId xmlns:a16="http://schemas.microsoft.com/office/drawing/2014/main" xmlns="" id="{43A201E2-65F4-4A92-80FD-9BA09231D3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176862" y="753213"/>
            <a:ext cx="2562896" cy="2678342"/>
          </a:xfrm>
          <a:prstGeom prst="rect">
            <a:avLst/>
          </a:prstGeom>
        </p:spPr>
      </p:pic>
      <p:pic>
        <p:nvPicPr>
          <p:cNvPr id="130" name="Рукописный ввод 30"/>
          <p:cNvPicPr/>
          <p:nvPr/>
        </p:nvPicPr>
        <p:blipFill>
          <a:blip r:embed="rId11" cstate="print"/>
          <a:stretch/>
        </p:blipFill>
        <p:spPr>
          <a:xfrm>
            <a:off x="5179787" y="2324932"/>
            <a:ext cx="21230" cy="21230"/>
          </a:xfrm>
          <a:prstGeom prst="rect">
            <a:avLst/>
          </a:prstGeom>
          <a:ln w="0">
            <a:noFill/>
          </a:ln>
        </p:spPr>
      </p:pic>
      <p:sp>
        <p:nvSpPr>
          <p:cNvPr id="133" name="TextBox 1"/>
          <p:cNvSpPr/>
          <p:nvPr/>
        </p:nvSpPr>
        <p:spPr>
          <a:xfrm>
            <a:off x="303757" y="3061494"/>
            <a:ext cx="9354459" cy="3077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spc="-1" dirty="0" smtClean="0">
                <a:solidFill>
                  <a:srgbClr val="0033A0"/>
                </a:solidFill>
                <a:latin typeface="Montserrat Medium" panose="00000600000000000000" pitchFamily="2" charset="-52"/>
                <a:ea typeface="DejaVu Sans"/>
              </a:rPr>
              <a:t>Государственная услуга</a:t>
            </a:r>
            <a:endParaRPr lang="ru-RU" sz="2000" spc="-1" dirty="0">
              <a:latin typeface="Montserrat Medium" panose="00000600000000000000" pitchFamily="2" charset="-52"/>
            </a:endParaRPr>
          </a:p>
        </p:txBody>
      </p:sp>
      <p:sp>
        <p:nvSpPr>
          <p:cNvPr id="134" name="TextBox 22"/>
          <p:cNvSpPr/>
          <p:nvPr/>
        </p:nvSpPr>
        <p:spPr>
          <a:xfrm>
            <a:off x="303757" y="3522722"/>
            <a:ext cx="8851541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t">
            <a:spAutoFit/>
          </a:bodyPr>
          <a:lstStyle/>
          <a:p>
            <a:r>
              <a:rPr lang="ru-RU" sz="3600" b="1" dirty="0">
                <a:solidFill>
                  <a:srgbClr val="0033A0"/>
                </a:solidFill>
                <a:latin typeface="Montserrat Medium" panose="00000600000000000000" pitchFamily="2" charset="-52"/>
                <a:ea typeface="PT Astra Serif" panose="020A0603040505020204" pitchFamily="18" charset="-52"/>
              </a:rPr>
              <a:t>Организация временного трудоустройства </a:t>
            </a:r>
            <a:r>
              <a:rPr lang="ru-RU" sz="3600" b="1" dirty="0" smtClean="0">
                <a:solidFill>
                  <a:srgbClr val="0033A0"/>
                </a:solidFill>
                <a:latin typeface="Montserrat Medium" panose="00000600000000000000" pitchFamily="2" charset="-52"/>
                <a:ea typeface="PT Astra Serif" panose="020A0603040505020204" pitchFamily="18" charset="-52"/>
              </a:rPr>
              <a:t>подростков</a:t>
            </a:r>
          </a:p>
          <a:p>
            <a:r>
              <a:rPr lang="ru-RU" sz="3600" b="1" dirty="0" smtClean="0">
                <a:solidFill>
                  <a:srgbClr val="0033A0"/>
                </a:solidFill>
                <a:latin typeface="Montserrat Medium" panose="00000600000000000000" pitchFamily="2" charset="-52"/>
                <a:ea typeface="PT Astra Serif" panose="020A0603040505020204" pitchFamily="18" charset="-52"/>
              </a:rPr>
              <a:t>в </a:t>
            </a:r>
            <a:r>
              <a:rPr lang="ru-RU" sz="3600" b="1" dirty="0">
                <a:solidFill>
                  <a:srgbClr val="0033A0"/>
                </a:solidFill>
                <a:latin typeface="Montserrat Medium" panose="00000600000000000000" pitchFamily="2" charset="-52"/>
                <a:ea typeface="PT Astra Serif" panose="020A0603040505020204" pitchFamily="18" charset="-52"/>
              </a:rPr>
              <a:t>свободное от учебы время</a:t>
            </a:r>
            <a:endParaRPr lang="en-US" sz="3600" b="1" dirty="0">
              <a:solidFill>
                <a:srgbClr val="0033A0"/>
              </a:solidFill>
              <a:latin typeface="Montserrat Medium" panose="00000600000000000000" pitchFamily="2" charset="-52"/>
              <a:ea typeface="PT Astra Serif" panose="020A0603040505020204" pitchFamily="18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EFCA19-B387-4272-9BD1-E60D6602BCA5}"/>
              </a:ext>
            </a:extLst>
          </p:cNvPr>
          <p:cNvSpPr txBox="1"/>
          <p:nvPr/>
        </p:nvSpPr>
        <p:spPr>
          <a:xfrm>
            <a:off x="8276351" y="8854559"/>
            <a:ext cx="114993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spc="-1" dirty="0" smtClean="0">
                <a:solidFill>
                  <a:srgbClr val="69B3E7"/>
                </a:solidFill>
                <a:latin typeface="Montserrat" panose="00000500000000000000" pitchFamily="2" charset="-52"/>
              </a:rPr>
              <a:t>2024 год</a:t>
            </a:r>
            <a:endParaRPr lang="ru-RU" sz="2000" spc="-1" dirty="0">
              <a:solidFill>
                <a:srgbClr val="69B3E7"/>
              </a:solidFill>
              <a:latin typeface="Montserrat" panose="000005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794175C-EB44-4552-A25C-D0E6282F7BDE}"/>
              </a:ext>
            </a:extLst>
          </p:cNvPr>
          <p:cNvSpPr txBox="1"/>
          <p:nvPr/>
        </p:nvSpPr>
        <p:spPr>
          <a:xfrm>
            <a:off x="303758" y="5898282"/>
            <a:ext cx="6013916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800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Территориальный Центр </a:t>
            </a:r>
            <a:r>
              <a:rPr lang="ru-RU" sz="2800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занятости </a:t>
            </a:r>
            <a:r>
              <a:rPr lang="ru-RU" sz="2800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населения по </a:t>
            </a:r>
            <a:r>
              <a:rPr lang="ru-RU" sz="2800" spc="-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Ершовскому</a:t>
            </a:r>
            <a:r>
              <a:rPr lang="ru-RU" sz="2800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району</a:t>
            </a:r>
          </a:p>
          <a:p>
            <a:r>
              <a:rPr lang="ru-RU" sz="2800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Тел.884564-5-46-49</a:t>
            </a:r>
          </a:p>
          <a:p>
            <a:r>
              <a:rPr lang="ru-RU" sz="2800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.Ершов, ул. Интернациональная, д. 13</a:t>
            </a:r>
            <a:endParaRPr lang="ru-RU" sz="2800" spc="-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spc="-1" dirty="0">
              <a:solidFill>
                <a:srgbClr val="57B6E7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026" name="Picture 2" descr="onwhite_hor@3x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880" y="579588"/>
            <a:ext cx="2316162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8845" y="842089"/>
            <a:ext cx="8901632" cy="63562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781783" y="0"/>
            <a:ext cx="6404919" cy="9599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567" y="649568"/>
            <a:ext cx="10144897" cy="10900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0033A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Помните, что работодатели ценят в своих сотрудниках дисциплинированность, трудолюбие, ответственность и честность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7286516"/>
            <a:ext cx="9477633" cy="1090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69B3E7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Calibri Light" panose="020F0302020204030204" pitchFamily="34" charset="0"/>
              </a:rPr>
              <a:t>Успехов Вам, ребята!</a:t>
            </a:r>
            <a:endParaRPr lang="ru-RU" sz="4000" dirty="0">
              <a:solidFill>
                <a:srgbClr val="69B3E7"/>
              </a:solidFill>
              <a:latin typeface="Montserrat" panose="00000500000000000000" pitchFamily="2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0673" y="1878227"/>
            <a:ext cx="4618642" cy="77229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705306" y="2569934"/>
            <a:ext cx="2341634" cy="70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1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0261" y="6578472"/>
            <a:ext cx="9707561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rgbClr val="0033A0"/>
                </a:solidFill>
                <a:effectLst/>
                <a:latin typeface="Montserrat Medium" pitchFamily="2" charset="-52"/>
                <a:cs typeface="Arial" pitchFamily="34" charset="0"/>
              </a:rPr>
              <a:t>Обратитесь за консультацией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rgbClr val="0033A0"/>
                </a:solidFill>
                <a:effectLst/>
                <a:latin typeface="Montserrat Medium" pitchFamily="2" charset="-52"/>
                <a:cs typeface="Arial" pitchFamily="34" charset="0"/>
              </a:rPr>
              <a:t>в территориальный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rgbClr val="0033A0"/>
                </a:solidFill>
                <a:effectLst/>
                <a:latin typeface="Montserrat Medium" pitchFamily="2" charset="-52"/>
                <a:cs typeface="Arial" pitchFamily="34" charset="0"/>
              </a:rPr>
              <a:t>центр занятости населения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qr-code центр занятости тг си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7253" y="6584145"/>
            <a:ext cx="1854201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170420" y="8438345"/>
            <a:ext cx="2347871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rgbClr val="0033A0"/>
                </a:solidFill>
                <a:effectLst/>
                <a:latin typeface="Montserrat" pitchFamily="2" charset="-52"/>
                <a:cs typeface="Arial" pitchFamily="34" charset="0"/>
              </a:rPr>
              <a:t>t.me/czn_saratov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qr-code центр занятости вк си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55150" y="6644268"/>
            <a:ext cx="1854200" cy="185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070867" y="8438345"/>
            <a:ext cx="2622765" cy="36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rgbClr val="0033A0"/>
                </a:solidFill>
                <a:effectLst/>
                <a:latin typeface="Montserrat" pitchFamily="2" charset="-52"/>
                <a:cs typeface="Arial" pitchFamily="34" charset="0"/>
              </a:rPr>
              <a:t>vk.com/cznsaratov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F6B4035-144B-0B43-ACD0-A3DFCBFD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42" y="2997632"/>
            <a:ext cx="8014334" cy="1967809"/>
          </a:xfrm>
        </p:spPr>
        <p:txBody>
          <a:bodyPr/>
          <a:lstStyle/>
          <a:p>
            <a:r>
              <a:rPr lang="ru-RU" sz="6700" dirty="0">
                <a:solidFill>
                  <a:srgbClr val="0033A0"/>
                </a:solidFill>
                <a:latin typeface="Montserrat Medium" panose="00000600000000000000" pitchFamily="2" charset="-52"/>
              </a:rPr>
              <a:t>Спасибо</a:t>
            </a:r>
            <a:br>
              <a:rPr lang="ru-RU" sz="6700" dirty="0">
                <a:solidFill>
                  <a:srgbClr val="0033A0"/>
                </a:solidFill>
                <a:latin typeface="Montserrat Medium" panose="00000600000000000000" pitchFamily="2" charset="-52"/>
              </a:rPr>
            </a:br>
            <a:r>
              <a:rPr lang="ru-RU" sz="6700" dirty="0">
                <a:solidFill>
                  <a:srgbClr val="0033A0"/>
                </a:solidFill>
                <a:latin typeface="Montserrat Medium" panose="00000600000000000000" pitchFamily="2" charset="-52"/>
              </a:rPr>
              <a:t>за внимание!</a:t>
            </a:r>
          </a:p>
        </p:txBody>
      </p:sp>
      <p:pic>
        <p:nvPicPr>
          <p:cNvPr id="10" name="Picture 2" descr="onwhite_hor@3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880" y="579588"/>
            <a:ext cx="2316162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3" descr="герб сини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3785" y="612144"/>
            <a:ext cx="4714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93289" y="842089"/>
            <a:ext cx="1643576" cy="62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33A0"/>
                </a:solidFill>
                <a:effectLst/>
                <a:latin typeface="Montserrat" pitchFamily="2" charset="-52"/>
                <a:cs typeface="Arial" pitchFamily="34" charset="0"/>
              </a:rPr>
              <a:t>Саратовская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33A0"/>
                </a:solidFill>
                <a:effectLst/>
                <a:latin typeface="Montserrat" pitchFamily="2" charset="-52"/>
                <a:cs typeface="Arial" pitchFamily="34" charset="0"/>
              </a:rPr>
              <a:t>область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0130" y="612144"/>
            <a:ext cx="8033502" cy="57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07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3195" y="4863"/>
            <a:ext cx="7675605" cy="9596337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649568"/>
            <a:ext cx="11009870" cy="10900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33A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Вам уже 14 лет и Вы хотите заработать </a:t>
            </a:r>
            <a:br>
              <a:rPr lang="ru-RU" sz="4000" b="1" dirty="0" smtClean="0">
                <a:solidFill>
                  <a:srgbClr val="0033A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Calibri Light" panose="020F0302020204030204" pitchFamily="34" charset="0"/>
              </a:rPr>
            </a:br>
            <a:r>
              <a:rPr lang="ru-RU" sz="4000" b="1" dirty="0" smtClean="0">
                <a:solidFill>
                  <a:srgbClr val="0033A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в период каникул или в свободное </a:t>
            </a:r>
            <a:br>
              <a:rPr lang="ru-RU" sz="4000" b="1" dirty="0" smtClean="0">
                <a:solidFill>
                  <a:srgbClr val="0033A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Calibri Light" panose="020F0302020204030204" pitchFamily="34" charset="0"/>
              </a:rPr>
            </a:br>
            <a:r>
              <a:rPr lang="ru-RU" sz="4000" b="1" dirty="0" smtClean="0">
                <a:solidFill>
                  <a:srgbClr val="0033A0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от учебы время в течение учебного года?</a:t>
            </a:r>
            <a:endParaRPr lang="ru-RU" sz="4000" b="1" dirty="0">
              <a:solidFill>
                <a:srgbClr val="0033A0"/>
              </a:solidFill>
              <a:latin typeface="Montserrat" panose="00000500000000000000" pitchFamily="2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3611281"/>
            <a:ext cx="9144000" cy="1090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dirty="0" smtClean="0">
                <a:solidFill>
                  <a:srgbClr val="CF4520"/>
                </a:solidFill>
                <a:latin typeface="Montserrat" panose="00000500000000000000" pitchFamily="2" charset="-52"/>
                <a:ea typeface="+mn-ea"/>
                <a:cs typeface="Calibri Light" panose="020F0302020204030204" pitchFamily="34" charset="0"/>
              </a:rPr>
              <a:t>МЫ ПОМОЖЕМ!</a:t>
            </a:r>
            <a:endParaRPr lang="ru-RU" sz="6000" dirty="0">
              <a:solidFill>
                <a:srgbClr val="CF4520"/>
              </a:solidFill>
              <a:latin typeface="Montserrat" panose="00000500000000000000" pitchFamily="2" charset="-52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7286516"/>
            <a:ext cx="9477633" cy="10900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69B3E7"/>
                </a:solidFill>
                <a:latin typeface="Montserrat" panose="00000500000000000000" pitchFamily="2" charset="-52"/>
                <a:ea typeface="PT Astra Serif" panose="020A0603040505020204" pitchFamily="18" charset="-52"/>
                <a:cs typeface="Calibri Light" panose="020F0302020204030204" pitchFamily="34" charset="0"/>
              </a:rPr>
              <a:t>Нужно обратиться в территориальный центр занятости населения по месту жительства</a:t>
            </a:r>
            <a:endParaRPr lang="ru-RU" sz="4000" dirty="0">
              <a:solidFill>
                <a:srgbClr val="69B3E7"/>
              </a:solidFill>
              <a:latin typeface="Montserrat" panose="00000500000000000000" pitchFamily="2" charset="-52"/>
              <a:ea typeface="PT Astra Serif" panose="020A0603040505020204" pitchFamily="18" charset="-5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4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xmlns="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679450" y="380635"/>
            <a:ext cx="8143875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spc="-1" dirty="0" smtClean="0">
                <a:solidFill>
                  <a:srgbClr val="0033A0"/>
                </a:solidFill>
                <a:latin typeface="Montserrat Medium" panose="00000600000000000000" pitchFamily="2" charset="-52"/>
                <a:ea typeface="DejaVu Sans"/>
              </a:rPr>
              <a:t>Как принять участие?</a:t>
            </a:r>
            <a:endParaRPr lang="ru-RU" sz="3200" spc="-1" dirty="0">
              <a:latin typeface="Montserrat Medium" panose="00000600000000000000" pitchFamily="2" charset="-52"/>
            </a:endParaRP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xmlns="" id="{95438848-D8A1-466E-A139-1F2ABB0DD520}"/>
              </a:ext>
            </a:extLst>
          </p:cNvPr>
          <p:cNvSpPr/>
          <p:nvPr/>
        </p:nvSpPr>
        <p:spPr>
          <a:xfrm>
            <a:off x="679449" y="916995"/>
            <a:ext cx="1083636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spc="-1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Для этого необходимо:</a:t>
            </a:r>
            <a:endParaRPr lang="ru-RU" sz="2000" spc="-1" dirty="0">
              <a:latin typeface="Montserrat" panose="00000500000000000000" pitchFamily="2" charset="-52"/>
            </a:endParaRPr>
          </a:p>
        </p:txBody>
      </p:sp>
      <p:pic>
        <p:nvPicPr>
          <p:cNvPr id="35" name="Голубой">
            <a:extLst>
              <a:ext uri="{FF2B5EF4-FFF2-40B4-BE49-F238E27FC236}">
                <a16:creationId xmlns:a16="http://schemas.microsoft.com/office/drawing/2014/main" xmlns="" id="{3131A545-8103-4169-BB8A-36DF10303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5176" y="1902604"/>
            <a:ext cx="1833593" cy="2160000"/>
          </a:xfrm>
          <a:prstGeom prst="rect">
            <a:avLst/>
          </a:prstGeom>
        </p:spPr>
      </p:pic>
      <p:pic>
        <p:nvPicPr>
          <p:cNvPr id="36" name="Голубой">
            <a:extLst>
              <a:ext uri="{FF2B5EF4-FFF2-40B4-BE49-F238E27FC236}">
                <a16:creationId xmlns:a16="http://schemas.microsoft.com/office/drawing/2014/main" xmlns="" id="{5E0C16FD-8D03-4C0F-9CE1-421387DEE3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66661" y="1902604"/>
            <a:ext cx="1833593" cy="2160000"/>
          </a:xfrm>
          <a:prstGeom prst="rect">
            <a:avLst/>
          </a:prstGeom>
        </p:spPr>
      </p:pic>
      <p:pic>
        <p:nvPicPr>
          <p:cNvPr id="37" name="Голубой">
            <a:extLst>
              <a:ext uri="{FF2B5EF4-FFF2-40B4-BE49-F238E27FC236}">
                <a16:creationId xmlns:a16="http://schemas.microsoft.com/office/drawing/2014/main" xmlns="" id="{18DDC9E6-D2DF-49B8-9403-CB1D55E2A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829462" y="1902604"/>
            <a:ext cx="1833593" cy="2160000"/>
          </a:xfrm>
          <a:prstGeom prst="rect">
            <a:avLst/>
          </a:prstGeom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48F5E766-433C-4BC3-9F54-59445E577668}"/>
              </a:ext>
            </a:extLst>
          </p:cNvPr>
          <p:cNvCxnSpPr>
            <a:cxnSpLocks/>
          </p:cNvCxnSpPr>
          <p:nvPr/>
        </p:nvCxnSpPr>
        <p:spPr>
          <a:xfrm flipV="1">
            <a:off x="2674402" y="2970495"/>
            <a:ext cx="1784204" cy="1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7AE781D4-7F4E-4AA5-BFE5-7B8105DF008D}"/>
              </a:ext>
            </a:extLst>
          </p:cNvPr>
          <p:cNvCxnSpPr>
            <a:cxnSpLocks/>
          </p:cNvCxnSpPr>
          <p:nvPr/>
        </p:nvCxnSpPr>
        <p:spPr>
          <a:xfrm flipV="1">
            <a:off x="6706528" y="2970495"/>
            <a:ext cx="1844072" cy="1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70131BEA-756F-4E16-9E90-4491DBDD824A}"/>
              </a:ext>
            </a:extLst>
          </p:cNvPr>
          <p:cNvCxnSpPr>
            <a:cxnSpLocks/>
          </p:cNvCxnSpPr>
          <p:nvPr/>
        </p:nvCxnSpPr>
        <p:spPr>
          <a:xfrm>
            <a:off x="10878376" y="2970494"/>
            <a:ext cx="2903728" cy="0"/>
          </a:xfrm>
          <a:prstGeom prst="line">
            <a:avLst/>
          </a:prstGeom>
          <a:ln w="381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A074DC0-9652-4A27-B26D-71D48D03795B}"/>
              </a:ext>
            </a:extLst>
          </p:cNvPr>
          <p:cNvSpPr txBox="1"/>
          <p:nvPr/>
        </p:nvSpPr>
        <p:spPr>
          <a:xfrm>
            <a:off x="832394" y="2485994"/>
            <a:ext cx="1103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137C8CA-F8C9-4F2D-AE6D-CE42724ED18D}"/>
              </a:ext>
            </a:extLst>
          </p:cNvPr>
          <p:cNvSpPr txBox="1"/>
          <p:nvPr/>
        </p:nvSpPr>
        <p:spPr>
          <a:xfrm>
            <a:off x="4779273" y="248599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15D14D9-37DE-4659-8E4A-24C127D7DB5A}"/>
              </a:ext>
            </a:extLst>
          </p:cNvPr>
          <p:cNvSpPr txBox="1"/>
          <p:nvPr/>
        </p:nvSpPr>
        <p:spPr>
          <a:xfrm>
            <a:off x="8917309" y="248599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563972" y="4442570"/>
            <a:ext cx="352542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Montserrat Medium" panose="00000600000000000000" pitchFamily="2" charset="-52"/>
            </a:endParaRPr>
          </a:p>
          <a:p>
            <a:pPr marL="357750" indent="-285750">
              <a:spcBef>
                <a:spcPts val="600"/>
              </a:spcBef>
              <a:buBlip>
                <a:blip r:embed="rId10"/>
              </a:buBlip>
            </a:pPr>
            <a:r>
              <a:rPr lang="ru-RU" sz="1600" dirty="0" smtClean="0">
                <a:latin typeface="Montserrat" panose="00000500000000000000" pitchFamily="2" charset="-52"/>
              </a:rPr>
              <a:t>Зарегистрироваться на портале государственных услуг РФ </a:t>
            </a:r>
            <a:r>
              <a:rPr lang="en-US" sz="1600" dirty="0" smtClean="0">
                <a:latin typeface="Montserrat" panose="00000500000000000000" pitchFamily="2" charset="-52"/>
              </a:rPr>
              <a:t>gosuslugi.ru</a:t>
            </a:r>
            <a:endParaRPr lang="ru-RU" sz="1600" dirty="0">
              <a:latin typeface="Montserrat" panose="00000500000000000000" pitchFamily="2" charset="-52"/>
            </a:endParaRPr>
          </a:p>
          <a:p>
            <a:pPr marL="357750" indent="-285750">
              <a:spcBef>
                <a:spcPts val="600"/>
              </a:spcBef>
              <a:buBlip>
                <a:blip r:embed="rId10"/>
              </a:buBlip>
            </a:pPr>
            <a:r>
              <a:rPr lang="ru-RU" sz="1600" dirty="0" smtClean="0">
                <a:latin typeface="Montserrat" panose="00000500000000000000" pitchFamily="2" charset="-52"/>
              </a:rPr>
              <a:t>Учетная запись на Госуслугах должна быть «Подтвержденная»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56595EB-CE56-45D0-82FC-29A09A607633}"/>
              </a:ext>
            </a:extLst>
          </p:cNvPr>
          <p:cNvSpPr txBox="1"/>
          <p:nvPr/>
        </p:nvSpPr>
        <p:spPr>
          <a:xfrm>
            <a:off x="4506687" y="4442571"/>
            <a:ext cx="386261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>
              <a:spcBef>
                <a:spcPts val="600"/>
              </a:spcBef>
            </a:pPr>
            <a:endParaRPr lang="ru-RU" sz="1600" dirty="0" smtClean="0">
              <a:latin typeface="Montserrat Medium" panose="00000600000000000000" pitchFamily="2" charset="-52"/>
            </a:endParaRPr>
          </a:p>
          <a:p>
            <a:pPr marL="357750" indent="-285750">
              <a:spcBef>
                <a:spcPts val="600"/>
              </a:spcBef>
              <a:buBlip>
                <a:blip r:embed="rId11"/>
              </a:buBlip>
            </a:pPr>
            <a:r>
              <a:rPr lang="ru-RU" sz="1600" dirty="0" smtClean="0">
                <a:latin typeface="Montserrat" panose="00000500000000000000" pitchFamily="2" charset="-52"/>
              </a:rPr>
              <a:t>Подать заявление на организацию временного трудоустройства несовершеннолетних граждан на единой цифровой платформе «Работа в России» </a:t>
            </a:r>
            <a:r>
              <a:rPr lang="en-US" sz="1600" dirty="0" smtClean="0">
                <a:latin typeface="Montserrat" panose="00000500000000000000" pitchFamily="2" charset="-52"/>
              </a:rPr>
              <a:t>trudvsem.ru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DDBA29C-096B-490E-B87F-BCE904A51899}"/>
              </a:ext>
            </a:extLst>
          </p:cNvPr>
          <p:cNvSpPr txBox="1"/>
          <p:nvPr/>
        </p:nvSpPr>
        <p:spPr>
          <a:xfrm>
            <a:off x="8684898" y="4442571"/>
            <a:ext cx="402771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tserrat" panose="00000500000000000000" pitchFamily="2" charset="-52"/>
              </a:rPr>
              <a:t>ИЛИ</a:t>
            </a:r>
            <a:endParaRPr lang="ru-RU" sz="1600" dirty="0">
              <a:latin typeface="Montserrat" panose="00000500000000000000" pitchFamily="2" charset="-52"/>
            </a:endParaRPr>
          </a:p>
          <a:p>
            <a:pPr marL="357750" indent="-285750">
              <a:spcBef>
                <a:spcPts val="600"/>
              </a:spcBef>
              <a:buBlip>
                <a:blip r:embed="rId12"/>
              </a:buBlip>
            </a:pPr>
            <a:r>
              <a:rPr lang="ru-RU" sz="1600" dirty="0" smtClean="0">
                <a:latin typeface="Montserrat" panose="00000500000000000000" pitchFamily="2" charset="-52"/>
              </a:rPr>
              <a:t>Обратиться к руководству Вашего образовательного учреждения для участия в мероприятии через образовательное учреждение при его сотрудничестве с центром занятости 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35D6D9DD-A960-4CC2-8756-2810736803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697496" y="1778199"/>
            <a:ext cx="4672658" cy="782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xmlns="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679450" y="380635"/>
            <a:ext cx="8143875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spc="-1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Заработок</a:t>
            </a:r>
            <a:endParaRPr lang="ru-RU" sz="3200" spc="-1" dirty="0">
              <a:latin typeface="Montserrat Medium" panose="00000600000000000000" pitchFamily="2" charset="-52"/>
            </a:endParaRP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xmlns="" id="{95438848-D8A1-466E-A139-1F2ABB0DD520}"/>
              </a:ext>
            </a:extLst>
          </p:cNvPr>
          <p:cNvSpPr/>
          <p:nvPr/>
        </p:nvSpPr>
        <p:spPr>
          <a:xfrm>
            <a:off x="679449" y="916995"/>
            <a:ext cx="1083636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spc="-1" dirty="0">
                <a:solidFill>
                  <a:srgbClr val="0033A0"/>
                </a:solidFill>
                <a:latin typeface="Montserrat" panose="00000500000000000000" pitchFamily="2" charset="-52"/>
              </a:rPr>
              <a:t>в</a:t>
            </a:r>
            <a:r>
              <a:rPr lang="ru-RU" sz="2000" spc="-1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 период участия будет складываться из:</a:t>
            </a:r>
            <a:endParaRPr lang="ru-RU" sz="2000" spc="-1" dirty="0">
              <a:latin typeface="Montserrat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A074DC0-9652-4A27-B26D-71D48D03795B}"/>
              </a:ext>
            </a:extLst>
          </p:cNvPr>
          <p:cNvSpPr txBox="1"/>
          <p:nvPr/>
        </p:nvSpPr>
        <p:spPr>
          <a:xfrm>
            <a:off x="832394" y="2485994"/>
            <a:ext cx="1103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137C8CA-F8C9-4F2D-AE6D-CE42724ED18D}"/>
              </a:ext>
            </a:extLst>
          </p:cNvPr>
          <p:cNvSpPr txBox="1"/>
          <p:nvPr/>
        </p:nvSpPr>
        <p:spPr>
          <a:xfrm>
            <a:off x="4779273" y="248599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15D14D9-37DE-4659-8E4A-24C127D7DB5A}"/>
              </a:ext>
            </a:extLst>
          </p:cNvPr>
          <p:cNvSpPr txBox="1"/>
          <p:nvPr/>
        </p:nvSpPr>
        <p:spPr>
          <a:xfrm>
            <a:off x="8917309" y="248599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686801" y="2557487"/>
            <a:ext cx="750573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Montserrat Medium" panose="00000600000000000000" pitchFamily="2" charset="-52"/>
            </a:endParaRPr>
          </a:p>
          <a:p>
            <a:pPr marL="357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Заработной платы, выплачиваемой работодателем за выполненную работу и в соответствии с отработанным временем </a:t>
            </a:r>
            <a:endParaRPr lang="ru-RU" sz="2000" dirty="0">
              <a:latin typeface="Montserrat" panose="00000500000000000000" pitchFamily="2" charset="-52"/>
            </a:endParaRPr>
          </a:p>
          <a:p>
            <a:pPr marL="357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Материальной поддержки за счет средств областного бюджета сверх размера оплаты труда, предусмотренного срочным трудовым договором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9657" y="1520077"/>
            <a:ext cx="4944947" cy="80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4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8">
            <a:extLst>
              <a:ext uri="{FF2B5EF4-FFF2-40B4-BE49-F238E27FC236}">
                <a16:creationId xmlns:a16="http://schemas.microsoft.com/office/drawing/2014/main" xmlns="" id="{28F3C2C6-D8CC-4466-9B66-4559C64B515D}"/>
              </a:ext>
            </a:extLst>
          </p:cNvPr>
          <p:cNvSpPr/>
          <p:nvPr/>
        </p:nvSpPr>
        <p:spPr>
          <a:xfrm>
            <a:off x="679450" y="380635"/>
            <a:ext cx="8143875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spc="-1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Рабочее время</a:t>
            </a:r>
            <a:endParaRPr lang="ru-RU" sz="3200" spc="-1" dirty="0">
              <a:latin typeface="Montserrat Medium" panose="00000600000000000000" pitchFamily="2" charset="-52"/>
            </a:endParaRP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xmlns="" id="{AE69ED3A-4C5D-48B4-9D27-8ADE4435BDFC}"/>
              </a:ext>
            </a:extLst>
          </p:cNvPr>
          <p:cNvSpPr/>
          <p:nvPr/>
        </p:nvSpPr>
        <p:spPr>
          <a:xfrm>
            <a:off x="679449" y="916994"/>
            <a:ext cx="10836360" cy="5534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spc="-1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Допустимое количество рабочих часов в день для несовершеннолетних работников определено в статьях 92 и 94 Трудового кодекса РФ</a:t>
            </a:r>
            <a:endParaRPr lang="ru-RU" sz="2000" spc="-1" dirty="0">
              <a:latin typeface="Montserrat" panose="000005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3883" y="4349577"/>
            <a:ext cx="6165890" cy="5251621"/>
          </a:xfrm>
          <a:prstGeom prst="rect">
            <a:avLst/>
          </a:prstGeom>
        </p:spPr>
      </p:pic>
      <p:graphicFrame>
        <p:nvGraphicFramePr>
          <p:cNvPr id="7" name="Таблица 2">
            <a:extLst>
              <a:ext uri="{FF2B5EF4-FFF2-40B4-BE49-F238E27FC236}">
                <a16:creationId xmlns:a16="http://schemas.microsoft.com/office/drawing/2014/main" xmlns="" id="{30B3B593-4FB7-4747-90F7-3507E11D3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7194728"/>
              </p:ext>
            </p:extLst>
          </p:nvPr>
        </p:nvGraphicFramePr>
        <p:xfrm>
          <a:off x="1247859" y="2080965"/>
          <a:ext cx="13246617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205">
                  <a:extLst>
                    <a:ext uri="{9D8B030D-6E8A-4147-A177-3AD203B41FA5}">
                      <a16:colId xmlns:a16="http://schemas.microsoft.com/office/drawing/2014/main" xmlns="" val="350501170"/>
                    </a:ext>
                  </a:extLst>
                </a:gridCol>
                <a:gridCol w="5993747">
                  <a:extLst>
                    <a:ext uri="{9D8B030D-6E8A-4147-A177-3AD203B41FA5}">
                      <a16:colId xmlns:a16="http://schemas.microsoft.com/office/drawing/2014/main" xmlns="" val="3084202265"/>
                    </a:ext>
                  </a:extLst>
                </a:gridCol>
                <a:gridCol w="3265230">
                  <a:extLst>
                    <a:ext uri="{9D8B030D-6E8A-4147-A177-3AD203B41FA5}">
                      <a16:colId xmlns:a16="http://schemas.microsoft.com/office/drawing/2014/main" xmlns="" val="1373521714"/>
                    </a:ext>
                  </a:extLst>
                </a:gridCol>
                <a:gridCol w="3549435">
                  <a:extLst>
                    <a:ext uri="{9D8B030D-6E8A-4147-A177-3AD203B41FA5}">
                      <a16:colId xmlns:a16="http://schemas.microsoft.com/office/drawing/2014/main" xmlns="" val="2609426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33A0"/>
                          </a:solidFill>
                          <a:latin typeface="Montserrat Medium" panose="00000600000000000000" pitchFamily="2" charset="-52"/>
                        </a:rPr>
                        <a:t>№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0033A0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Возраст несовершеннолетнего работника</a:t>
                      </a:r>
                      <a:endParaRPr lang="ru-RU" sz="2000" b="0" dirty="0">
                        <a:latin typeface="Montserrat Medium" panose="00000600000000000000" pitchFamily="2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0033A0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2000" b="0" kern="1200" baseline="0" dirty="0" smtClean="0">
                          <a:solidFill>
                            <a:srgbClr val="0033A0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 период каникул</a:t>
                      </a:r>
                      <a:endParaRPr lang="ru-RU" sz="2000" b="0" kern="1200" dirty="0">
                        <a:solidFill>
                          <a:srgbClr val="0033A0"/>
                        </a:solidFill>
                        <a:latin typeface="Montserrat Medium" panose="000006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rgbClr val="0033A0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В течение учебного года</a:t>
                      </a:r>
                      <a:endParaRPr lang="ru-RU" sz="2000" b="0" kern="1200" dirty="0">
                        <a:solidFill>
                          <a:srgbClr val="0033A0"/>
                        </a:solidFill>
                        <a:latin typeface="Montserrat Medium" panose="000006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0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653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3A0"/>
                          </a:solidFill>
                          <a:latin typeface="Montserrat 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14</a:t>
                      </a:r>
                      <a:r>
                        <a:rPr lang="ru-RU" sz="1600" kern="1200" baseline="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 лет</a:t>
                      </a:r>
                      <a:endParaRPr lang="ru-RU" sz="1600" kern="1200" dirty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Не более 4 часов в день</a:t>
                      </a:r>
                      <a:endParaRPr lang="ru-RU" sz="1600" kern="1200" dirty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Не более 2,5 часов в день</a:t>
                      </a:r>
                      <a:endParaRPr lang="ru-RU" sz="1600" kern="1200" dirty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543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3A0"/>
                          </a:solidFill>
                          <a:latin typeface="Montserrat 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600" kern="1200" baseline="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 лет</a:t>
                      </a:r>
                      <a:endParaRPr lang="ru-RU" sz="1600" kern="1200" dirty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Не более 5 часов в день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Не более 2,5 часов в день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507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33A0"/>
                          </a:solidFill>
                          <a:latin typeface="Montserrat 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16</a:t>
                      </a:r>
                      <a:r>
                        <a:rPr lang="ru-RU" sz="1600" kern="1200" baseline="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 лет</a:t>
                      </a:r>
                      <a:endParaRPr lang="ru-RU" sz="1600" kern="1200" dirty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Не более 7 часов в день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Не более 4 часов в день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990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33A0"/>
                          </a:solidFill>
                          <a:latin typeface="Montserrat "/>
                        </a:rPr>
                        <a:t>4</a:t>
                      </a:r>
                      <a:endParaRPr lang="ru-RU" sz="1100" dirty="0">
                        <a:solidFill>
                          <a:srgbClr val="0033A0"/>
                        </a:solidFill>
                        <a:latin typeface="Montserrat 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17 лет</a:t>
                      </a:r>
                      <a:endParaRPr lang="ru-RU" sz="1600" kern="1200" dirty="0">
                        <a:solidFill>
                          <a:srgbClr val="0033A0"/>
                        </a:solidFill>
                        <a:latin typeface="Montserrat 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Не более 7 часов в день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33A0"/>
                          </a:solidFill>
                          <a:latin typeface="Montserrat "/>
                          <a:ea typeface="+mn-ea"/>
                          <a:cs typeface="+mn-cs"/>
                        </a:rPr>
                        <a:t>Не более 4 часов в день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3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44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xmlns="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679450" y="380635"/>
            <a:ext cx="8143875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spc="-1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Документы для трудоустройства</a:t>
            </a:r>
            <a:endParaRPr lang="ru-RU" sz="3200" spc="-1" dirty="0">
              <a:latin typeface="Montserrat Medium" panose="00000600000000000000" pitchFamily="2" charset="-52"/>
            </a:endParaRP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xmlns="" id="{95438848-D8A1-466E-A139-1F2ABB0DD520}"/>
              </a:ext>
            </a:extLst>
          </p:cNvPr>
          <p:cNvSpPr/>
          <p:nvPr/>
        </p:nvSpPr>
        <p:spPr>
          <a:xfrm>
            <a:off x="679449" y="916995"/>
            <a:ext cx="1083636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spc="-1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Вам понадобятся:</a:t>
            </a:r>
            <a:endParaRPr lang="ru-RU" sz="2000" spc="-1" dirty="0">
              <a:latin typeface="Montserrat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A074DC0-9652-4A27-B26D-71D48D03795B}"/>
              </a:ext>
            </a:extLst>
          </p:cNvPr>
          <p:cNvSpPr txBox="1"/>
          <p:nvPr/>
        </p:nvSpPr>
        <p:spPr>
          <a:xfrm>
            <a:off x="832394" y="2485994"/>
            <a:ext cx="1103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137C8CA-F8C9-4F2D-AE6D-CE42724ED18D}"/>
              </a:ext>
            </a:extLst>
          </p:cNvPr>
          <p:cNvSpPr txBox="1"/>
          <p:nvPr/>
        </p:nvSpPr>
        <p:spPr>
          <a:xfrm>
            <a:off x="4779273" y="248599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15D14D9-37DE-4659-8E4A-24C127D7DB5A}"/>
              </a:ext>
            </a:extLst>
          </p:cNvPr>
          <p:cNvSpPr txBox="1"/>
          <p:nvPr/>
        </p:nvSpPr>
        <p:spPr>
          <a:xfrm>
            <a:off x="8917309" y="248599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686801" y="2557487"/>
            <a:ext cx="8803188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Montserrat Medium" panose="00000600000000000000" pitchFamily="2" charset="-52"/>
            </a:endParaRPr>
          </a:p>
          <a:p>
            <a:pPr marL="357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Паспорт гражданина РФ</a:t>
            </a:r>
            <a:endParaRPr lang="ru-RU" sz="2000" dirty="0">
              <a:latin typeface="Montserrat" panose="00000500000000000000" pitchFamily="2" charset="-52"/>
            </a:endParaRPr>
          </a:p>
          <a:p>
            <a:pPr marL="357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Страховой номер индивидуального лицевого счета (СНИЛС)</a:t>
            </a:r>
          </a:p>
          <a:p>
            <a:pPr marL="357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Идентификационный номер налогоплательщика (ИНН)</a:t>
            </a:r>
          </a:p>
          <a:p>
            <a:pPr marL="357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Письменное согласие одного из родителей (опекуна), если Вам 14 лет</a:t>
            </a:r>
          </a:p>
          <a:p>
            <a:pPr marL="357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Справка о состоянии здоровья</a:t>
            </a:r>
          </a:p>
          <a:p>
            <a:pPr marL="357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Лицевой счёт банковской карты или вклада, открытого на Ваше имя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5414" y="1470454"/>
            <a:ext cx="4343180" cy="813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48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xmlns="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679450" y="380635"/>
            <a:ext cx="8143875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spc="-1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Оформление на работу</a:t>
            </a:r>
            <a:endParaRPr lang="ru-RU" sz="3200" spc="-1" dirty="0">
              <a:latin typeface="Montserrat Medium" panose="00000600000000000000" pitchFamily="2" charset="-52"/>
            </a:endParaRP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xmlns="" id="{95438848-D8A1-466E-A139-1F2ABB0DD520}"/>
              </a:ext>
            </a:extLst>
          </p:cNvPr>
          <p:cNvSpPr/>
          <p:nvPr/>
        </p:nvSpPr>
        <p:spPr>
          <a:xfrm>
            <a:off x="679449" y="916995"/>
            <a:ext cx="1083636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spc="-1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Работодатель обязан:</a:t>
            </a:r>
            <a:endParaRPr lang="ru-RU" sz="2000" spc="-1" dirty="0">
              <a:latin typeface="Montserrat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A074DC0-9652-4A27-B26D-71D48D03795B}"/>
              </a:ext>
            </a:extLst>
          </p:cNvPr>
          <p:cNvSpPr txBox="1"/>
          <p:nvPr/>
        </p:nvSpPr>
        <p:spPr>
          <a:xfrm>
            <a:off x="832394" y="2485994"/>
            <a:ext cx="1103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137C8CA-F8C9-4F2D-AE6D-CE42724ED18D}"/>
              </a:ext>
            </a:extLst>
          </p:cNvPr>
          <p:cNvSpPr txBox="1"/>
          <p:nvPr/>
        </p:nvSpPr>
        <p:spPr>
          <a:xfrm>
            <a:off x="4779273" y="248599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15D14D9-37DE-4659-8E4A-24C127D7DB5A}"/>
              </a:ext>
            </a:extLst>
          </p:cNvPr>
          <p:cNvSpPr txBox="1"/>
          <p:nvPr/>
        </p:nvSpPr>
        <p:spPr>
          <a:xfrm>
            <a:off x="8917309" y="248599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217102" y="1581665"/>
            <a:ext cx="4803143" cy="801953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686801" y="2557487"/>
            <a:ext cx="880318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Montserrat Medium" panose="00000600000000000000" pitchFamily="2" charset="-52"/>
            </a:endParaRPr>
          </a:p>
          <a:p>
            <a:pPr marL="357750" indent="-285750">
              <a:spcBef>
                <a:spcPts val="600"/>
              </a:spcBef>
              <a:buBlip>
                <a:blip r:embed="rId5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Оформить приём на работу несовершеннолетнего гражданина путём заключения срочного трудового договора и издания приказа в письменной форме</a:t>
            </a:r>
            <a:endParaRPr lang="ru-RU" sz="2000" dirty="0">
              <a:latin typeface="Montserrat" panose="00000500000000000000" pitchFamily="2" charset="-52"/>
            </a:endParaRPr>
          </a:p>
          <a:p>
            <a:pPr marL="357750" indent="-285750">
              <a:spcBef>
                <a:spcPts val="600"/>
              </a:spcBef>
              <a:buBlip>
                <a:blip r:embed="rId5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Ознакомить нового сотрудника с характером работы и условиями оплаты труда</a:t>
            </a:r>
          </a:p>
          <a:p>
            <a:pPr marL="357750" indent="-285750">
              <a:spcBef>
                <a:spcPts val="600"/>
              </a:spcBef>
              <a:buBlip>
                <a:blip r:embed="rId5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Объяснить права и обязанности</a:t>
            </a:r>
          </a:p>
          <a:p>
            <a:pPr marL="357750" indent="-285750">
              <a:spcBef>
                <a:spcPts val="600"/>
              </a:spcBef>
              <a:buBlip>
                <a:blip r:embed="rId5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Ознакомить с правилами внутреннего трудового распорядка </a:t>
            </a:r>
          </a:p>
          <a:p>
            <a:pPr marL="357750" indent="-285750">
              <a:spcBef>
                <a:spcPts val="600"/>
              </a:spcBef>
              <a:buBlip>
                <a:blip r:embed="rId5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Провести инструктаж по технике безопасности, правилам охраны труда и пожарной безопасности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96882" y="2289780"/>
            <a:ext cx="3114372" cy="731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5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xmlns="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679450" y="380635"/>
            <a:ext cx="8143875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spc="-1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Прекращение работы</a:t>
            </a:r>
            <a:endParaRPr lang="ru-RU" sz="3200" spc="-1" dirty="0">
              <a:latin typeface="Montserrat Medium" panose="00000600000000000000" pitchFamily="2" charset="-52"/>
            </a:endParaRP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xmlns="" id="{95438848-D8A1-466E-A139-1F2ABB0DD520}"/>
              </a:ext>
            </a:extLst>
          </p:cNvPr>
          <p:cNvSpPr/>
          <p:nvPr/>
        </p:nvSpPr>
        <p:spPr>
          <a:xfrm>
            <a:off x="679449" y="916995"/>
            <a:ext cx="1083636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spc="-1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Окончание действия срочного трудового договора осуществляется:</a:t>
            </a:r>
            <a:endParaRPr lang="ru-RU" sz="2000" spc="-1" dirty="0">
              <a:latin typeface="Montserrat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A074DC0-9652-4A27-B26D-71D48D03795B}"/>
              </a:ext>
            </a:extLst>
          </p:cNvPr>
          <p:cNvSpPr txBox="1"/>
          <p:nvPr/>
        </p:nvSpPr>
        <p:spPr>
          <a:xfrm>
            <a:off x="832394" y="2485994"/>
            <a:ext cx="1103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137C8CA-F8C9-4F2D-AE6D-CE42724ED18D}"/>
              </a:ext>
            </a:extLst>
          </p:cNvPr>
          <p:cNvSpPr txBox="1"/>
          <p:nvPr/>
        </p:nvSpPr>
        <p:spPr>
          <a:xfrm>
            <a:off x="4779273" y="248599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15D14D9-37DE-4659-8E4A-24C127D7DB5A}"/>
              </a:ext>
            </a:extLst>
          </p:cNvPr>
          <p:cNvSpPr txBox="1"/>
          <p:nvPr/>
        </p:nvSpPr>
        <p:spPr>
          <a:xfrm>
            <a:off x="8917309" y="248599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686801" y="2557487"/>
            <a:ext cx="880318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Montserrat Medium" panose="00000600000000000000" pitchFamily="2" charset="-52"/>
            </a:endParaRPr>
          </a:p>
          <a:p>
            <a:pPr marL="357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По истечении срока действия договора</a:t>
            </a:r>
            <a:endParaRPr lang="ru-RU" sz="2000" dirty="0">
              <a:latin typeface="Montserrat" panose="00000500000000000000" pitchFamily="2" charset="-52"/>
            </a:endParaRPr>
          </a:p>
          <a:p>
            <a:pPr marL="357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По заявлению юного работника</a:t>
            </a:r>
          </a:p>
          <a:p>
            <a:pPr marL="357750" indent="-285750">
              <a:spcBef>
                <a:spcPts val="600"/>
              </a:spcBef>
              <a:buBlip>
                <a:blip r:embed="rId4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На основании медицинского заключения (в случае болезни)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1079" y="1455203"/>
            <a:ext cx="4672777" cy="814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35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сетка" hidden="1">
            <a:extLst>
              <a:ext uri="{FF2B5EF4-FFF2-40B4-BE49-F238E27FC236}">
                <a16:creationId xmlns:a16="http://schemas.microsoft.com/office/drawing/2014/main" xmlns="" id="{629CA93D-9679-4779-8DA4-58E14EFAC2CA}"/>
              </a:ext>
            </a:extLst>
          </p:cNvPr>
          <p:cNvGrpSpPr/>
          <p:nvPr/>
        </p:nvGrpSpPr>
        <p:grpSpPr>
          <a:xfrm>
            <a:off x="2449514" y="666750"/>
            <a:ext cx="12169775" cy="8359684"/>
            <a:chOff x="334963" y="260350"/>
            <a:chExt cx="11511597" cy="619125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4F0E505-58E8-4856-B777-AC6093A9C477}"/>
                </a:ext>
              </a:extLst>
            </p:cNvPr>
            <p:cNvGrpSpPr/>
            <p:nvPr/>
          </p:nvGrpSpPr>
          <p:grpSpPr>
            <a:xfrm>
              <a:off x="334963" y="260350"/>
              <a:ext cx="11511597" cy="1947356"/>
              <a:chOff x="334963" y="260350"/>
              <a:chExt cx="11511597" cy="633349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F1DCF651-41F1-4041-BA11-012A650D2229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xmlns="" id="{77C9D92A-BD72-4DDA-86A3-285DB84DBA90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38A7F6E9-A7EE-41A5-A8C4-C215A74CB34F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6F99BA-0C82-4D51-AD36-7AD29D4BEBCA}"/>
                </a:ext>
              </a:extLst>
            </p:cNvPr>
            <p:cNvGrpSpPr/>
            <p:nvPr/>
          </p:nvGrpSpPr>
          <p:grpSpPr>
            <a:xfrm>
              <a:off x="334963" y="2382297"/>
              <a:ext cx="11511597" cy="1947356"/>
              <a:chOff x="334963" y="260350"/>
              <a:chExt cx="11511597" cy="6333490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DD8015E3-68A9-45C8-8F8F-BCCB420ECB7D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D1794DE9-620D-4CCB-83C4-CFEA55C027D3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="" id="{B54E66CB-6725-422F-AA25-A2E2905B9B75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F81AA20-2B2E-4E8C-914B-7FBD23E9E922}"/>
                </a:ext>
              </a:extLst>
            </p:cNvPr>
            <p:cNvGrpSpPr/>
            <p:nvPr/>
          </p:nvGrpSpPr>
          <p:grpSpPr>
            <a:xfrm>
              <a:off x="334963" y="4504244"/>
              <a:ext cx="11511597" cy="1947356"/>
              <a:chOff x="334963" y="260350"/>
              <a:chExt cx="11511597" cy="633349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0907CDF5-DF00-4601-9507-26683ABE26CE}"/>
                  </a:ext>
                </a:extLst>
              </p:cNvPr>
              <p:cNvSpPr/>
              <p:nvPr/>
            </p:nvSpPr>
            <p:spPr>
              <a:xfrm>
                <a:off x="33496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20A986CF-C6D5-4717-B7B5-AFFE599B1347}"/>
                  </a:ext>
                </a:extLst>
              </p:cNvPr>
              <p:cNvSpPr/>
              <p:nvPr/>
            </p:nvSpPr>
            <p:spPr>
              <a:xfrm>
                <a:off x="428720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7DF5B581-EB52-41CB-82E2-BE2CBDD2701A}"/>
                  </a:ext>
                </a:extLst>
              </p:cNvPr>
              <p:cNvSpPr/>
              <p:nvPr/>
            </p:nvSpPr>
            <p:spPr>
              <a:xfrm>
                <a:off x="8239443" y="260350"/>
                <a:ext cx="3607117" cy="63334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7" name="TextBox 96"/>
          <p:cNvSpPr/>
          <p:nvPr/>
        </p:nvSpPr>
        <p:spPr>
          <a:xfrm>
            <a:off x="10501320" y="2145960"/>
            <a:ext cx="3779640" cy="2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8" name="Рисунок 6" descr="Изображение выглядит как в позе&#10;&#10;Автоматически созданное описание" hidden="1"/>
          <p:cNvPicPr/>
          <p:nvPr/>
        </p:nvPicPr>
        <p:blipFill>
          <a:blip r:embed="rId3"/>
          <a:stretch/>
        </p:blipFill>
        <p:spPr>
          <a:xfrm>
            <a:off x="2448120" y="2839320"/>
            <a:ext cx="5836320" cy="46015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38"/>
          <p:cNvSpPr/>
          <p:nvPr/>
        </p:nvSpPr>
        <p:spPr>
          <a:xfrm>
            <a:off x="679450" y="380635"/>
            <a:ext cx="8143875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spc="-1" dirty="0" smtClean="0">
                <a:solidFill>
                  <a:srgbClr val="0033A0"/>
                </a:solidFill>
                <a:latin typeface="Montserrat Medium" panose="00000600000000000000" pitchFamily="2" charset="-52"/>
              </a:rPr>
              <a:t>Примерный перечень работ</a:t>
            </a:r>
            <a:endParaRPr lang="ru-RU" sz="3200" spc="-1" dirty="0">
              <a:latin typeface="Montserrat Medium" panose="00000600000000000000" pitchFamily="2" charset="-52"/>
            </a:endParaRP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xmlns="" id="{95438848-D8A1-466E-A139-1F2ABB0DD520}"/>
              </a:ext>
            </a:extLst>
          </p:cNvPr>
          <p:cNvSpPr/>
          <p:nvPr/>
        </p:nvSpPr>
        <p:spPr>
          <a:xfrm>
            <a:off x="679449" y="916995"/>
            <a:ext cx="1083636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000" spc="-1" dirty="0" smtClean="0">
                <a:solidFill>
                  <a:srgbClr val="0033A0"/>
                </a:solidFill>
                <a:latin typeface="Montserrat" panose="00000500000000000000" pitchFamily="2" charset="-52"/>
              </a:rPr>
              <a:t>Виды временных работ </a:t>
            </a:r>
            <a:endParaRPr lang="ru-RU" sz="2000" spc="-1" dirty="0">
              <a:latin typeface="Montserrat" panose="00000500000000000000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A074DC0-9652-4A27-B26D-71D48D03795B}"/>
              </a:ext>
            </a:extLst>
          </p:cNvPr>
          <p:cNvSpPr txBox="1"/>
          <p:nvPr/>
        </p:nvSpPr>
        <p:spPr>
          <a:xfrm>
            <a:off x="832394" y="2485994"/>
            <a:ext cx="1103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137C8CA-F8C9-4F2D-AE6D-CE42724ED18D}"/>
              </a:ext>
            </a:extLst>
          </p:cNvPr>
          <p:cNvSpPr txBox="1"/>
          <p:nvPr/>
        </p:nvSpPr>
        <p:spPr>
          <a:xfrm>
            <a:off x="4779273" y="248599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15D14D9-37DE-4659-8E4A-24C127D7DB5A}"/>
              </a:ext>
            </a:extLst>
          </p:cNvPr>
          <p:cNvSpPr txBox="1"/>
          <p:nvPr/>
        </p:nvSpPr>
        <p:spPr>
          <a:xfrm>
            <a:off x="8917309" y="2485994"/>
            <a:ext cx="1402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Montserrat Medium" panose="00000600000000000000" pitchFamily="2" charset="-52"/>
              </a:rPr>
              <a:t>03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4471" y="1842323"/>
            <a:ext cx="8153551" cy="852121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E840808-E5D8-4B74-A32C-9DF0C6D4B6C4}"/>
              </a:ext>
            </a:extLst>
          </p:cNvPr>
          <p:cNvSpPr txBox="1"/>
          <p:nvPr/>
        </p:nvSpPr>
        <p:spPr>
          <a:xfrm>
            <a:off x="686801" y="2557487"/>
            <a:ext cx="88031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Montserrat Medium" panose="00000600000000000000" pitchFamily="2" charset="-52"/>
            </a:endParaRPr>
          </a:p>
          <a:p>
            <a:pPr marL="357750" indent="-285750">
              <a:spcBef>
                <a:spcPts val="600"/>
              </a:spcBef>
              <a:buBlip>
                <a:blip r:embed="rId5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Уборка территорий и помещений</a:t>
            </a:r>
            <a:endParaRPr lang="ru-RU" sz="2000" dirty="0">
              <a:latin typeface="Montserrat" panose="00000500000000000000" pitchFamily="2" charset="-52"/>
            </a:endParaRPr>
          </a:p>
          <a:p>
            <a:pPr marL="357750" indent="-285750">
              <a:spcBef>
                <a:spcPts val="600"/>
              </a:spcBef>
              <a:buBlip>
                <a:blip r:embed="rId5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Ремонт школьной мебели, учебников, наглядных пособий</a:t>
            </a:r>
          </a:p>
          <a:p>
            <a:pPr marL="357750" indent="-285750">
              <a:spcBef>
                <a:spcPts val="600"/>
              </a:spcBef>
              <a:buBlip>
                <a:blip r:embed="rId5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Распространение газет, журналов, рекламных материалов</a:t>
            </a:r>
          </a:p>
          <a:p>
            <a:pPr marL="357750" indent="-285750">
              <a:spcBef>
                <a:spcPts val="600"/>
              </a:spcBef>
              <a:buBlip>
                <a:blip r:embed="rId5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Помощь воспитателям в организации детского досуга</a:t>
            </a:r>
          </a:p>
          <a:p>
            <a:pPr marL="357750" indent="-285750">
              <a:spcBef>
                <a:spcPts val="600"/>
              </a:spcBef>
              <a:buBlip>
                <a:blip r:embed="rId5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Подсобные работы</a:t>
            </a:r>
          </a:p>
          <a:p>
            <a:pPr marL="357750" indent="-285750">
              <a:spcBef>
                <a:spcPts val="600"/>
              </a:spcBef>
              <a:buBlip>
                <a:blip r:embed="rId5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Оформление документов</a:t>
            </a:r>
          </a:p>
          <a:p>
            <a:pPr marL="357750" indent="-285750">
              <a:spcBef>
                <a:spcPts val="600"/>
              </a:spcBef>
              <a:buBlip>
                <a:blip r:embed="rId5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Расклейка объявлений</a:t>
            </a:r>
          </a:p>
          <a:p>
            <a:pPr marL="357750" indent="-285750">
              <a:spcBef>
                <a:spcPts val="600"/>
              </a:spcBef>
              <a:buBlip>
                <a:blip r:embed="rId5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Упаковка</a:t>
            </a:r>
          </a:p>
          <a:p>
            <a:pPr marL="357750" indent="-285750">
              <a:spcBef>
                <a:spcPts val="600"/>
              </a:spcBef>
              <a:buBlip>
                <a:blip r:embed="rId5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Курьерская работа</a:t>
            </a:r>
          </a:p>
          <a:p>
            <a:pPr marL="357750" indent="-285750">
              <a:spcBef>
                <a:spcPts val="600"/>
              </a:spcBef>
              <a:buBlip>
                <a:blip r:embed="rId5"/>
              </a:buBlip>
            </a:pPr>
            <a:r>
              <a:rPr lang="ru-RU" sz="2000" dirty="0" smtClean="0">
                <a:latin typeface="Montserrat" panose="00000500000000000000" pitchFamily="2" charset="-52"/>
              </a:rPr>
              <a:t>Уход за животными, растениями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D06D70-A520-411E-B030-0787E247A029}"/>
              </a:ext>
            </a:extLst>
          </p:cNvPr>
          <p:cNvSpPr txBox="1"/>
          <p:nvPr/>
        </p:nvSpPr>
        <p:spPr>
          <a:xfrm>
            <a:off x="832394" y="6879514"/>
            <a:ext cx="3585435" cy="523220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r>
              <a:rPr lang="ru-RU" sz="1800" dirty="0">
                <a:solidFill>
                  <a:srgbClr val="6AB3E7"/>
                </a:solidFill>
                <a:latin typeface="Montserrat "/>
              </a:rPr>
              <a:t>и</a:t>
            </a:r>
            <a:r>
              <a:rPr lang="ru-RU" sz="1800" dirty="0" smtClean="0">
                <a:solidFill>
                  <a:srgbClr val="6AB3E7"/>
                </a:solidFill>
                <a:latin typeface="Montserrat "/>
              </a:rPr>
              <a:t> другие</a:t>
            </a:r>
            <a:r>
              <a:rPr lang="ru-RU" sz="1600" dirty="0">
                <a:solidFill>
                  <a:srgbClr val="6AB3E7"/>
                </a:solidFill>
                <a:latin typeface="Montserrat "/>
              </a:rPr>
              <a:t/>
            </a:r>
            <a:br>
              <a:rPr lang="ru-RU" sz="1600" dirty="0">
                <a:solidFill>
                  <a:srgbClr val="6AB3E7"/>
                </a:solidFill>
                <a:latin typeface="Montserrat "/>
              </a:rPr>
            </a:br>
            <a:endParaRPr lang="ru-RU" sz="1600" dirty="0">
              <a:solidFill>
                <a:srgbClr val="6AB3E7"/>
              </a:solidFill>
              <a:latin typeface="Montserrat 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2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3650</TotalTime>
  <Words>479</Words>
  <Application>Microsoft Office PowerPoint</Application>
  <PresentationFormat>Произвольный</PresentationFormat>
  <Paragraphs>118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Александровна Тихонова</dc:creator>
  <cp:lastModifiedBy>Пользователь Windows</cp:lastModifiedBy>
  <cp:revision>256</cp:revision>
  <cp:lastPrinted>2022-08-05T16:50:40Z</cp:lastPrinted>
  <dcterms:created xsi:type="dcterms:W3CDTF">2022-02-02T17:42:51Z</dcterms:created>
  <dcterms:modified xsi:type="dcterms:W3CDTF">2024-04-08T06:35:45Z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5</vt:i4>
  </property>
</Properties>
</file>