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5761" r:id="rId1"/>
  </p:sldMasterIdLst>
  <p:notesMasterIdLst>
    <p:notesMasterId r:id="rId54"/>
  </p:notesMasterIdLst>
  <p:sldIdLst>
    <p:sldId id="258" r:id="rId2"/>
    <p:sldId id="390" r:id="rId3"/>
    <p:sldId id="271" r:id="rId4"/>
    <p:sldId id="290" r:id="rId5"/>
    <p:sldId id="332" r:id="rId6"/>
    <p:sldId id="311" r:id="rId7"/>
    <p:sldId id="312" r:id="rId8"/>
    <p:sldId id="313" r:id="rId9"/>
    <p:sldId id="414" r:id="rId10"/>
    <p:sldId id="315" r:id="rId11"/>
    <p:sldId id="425" r:id="rId12"/>
    <p:sldId id="359" r:id="rId13"/>
    <p:sldId id="317" r:id="rId14"/>
    <p:sldId id="318" r:id="rId15"/>
    <p:sldId id="428" r:id="rId16"/>
    <p:sldId id="320" r:id="rId17"/>
    <p:sldId id="321" r:id="rId18"/>
    <p:sldId id="259" r:id="rId19"/>
    <p:sldId id="381" r:id="rId20"/>
    <p:sldId id="322" r:id="rId21"/>
    <p:sldId id="427" r:id="rId22"/>
    <p:sldId id="344" r:id="rId23"/>
    <p:sldId id="323" r:id="rId24"/>
    <p:sldId id="374" r:id="rId25"/>
    <p:sldId id="424" r:id="rId26"/>
    <p:sldId id="324" r:id="rId27"/>
    <p:sldId id="341" r:id="rId28"/>
    <p:sldId id="343" r:id="rId29"/>
    <p:sldId id="333" r:id="rId30"/>
    <p:sldId id="418" r:id="rId31"/>
    <p:sldId id="417" r:id="rId32"/>
    <p:sldId id="352" r:id="rId33"/>
    <p:sldId id="392" r:id="rId34"/>
    <p:sldId id="393" r:id="rId35"/>
    <p:sldId id="376" r:id="rId36"/>
    <p:sldId id="391" r:id="rId37"/>
    <p:sldId id="385" r:id="rId38"/>
    <p:sldId id="386" r:id="rId39"/>
    <p:sldId id="346" r:id="rId40"/>
    <p:sldId id="382" r:id="rId41"/>
    <p:sldId id="348" r:id="rId42"/>
    <p:sldId id="384" r:id="rId43"/>
    <p:sldId id="397" r:id="rId44"/>
    <p:sldId id="426" r:id="rId45"/>
    <p:sldId id="366" r:id="rId46"/>
    <p:sldId id="367" r:id="rId47"/>
    <p:sldId id="416" r:id="rId48"/>
    <p:sldId id="398" r:id="rId49"/>
    <p:sldId id="403" r:id="rId50"/>
    <p:sldId id="405" r:id="rId51"/>
    <p:sldId id="423" r:id="rId52"/>
    <p:sldId id="339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ACDDA"/>
    <a:srgbClr val="0000FF"/>
    <a:srgbClr val="FF00FF"/>
    <a:srgbClr val="7B13F9"/>
    <a:srgbClr val="6600FF"/>
    <a:srgbClr val="FF99CC"/>
    <a:srgbClr val="F70936"/>
    <a:srgbClr val="6666FF"/>
    <a:srgbClr val="99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044" autoAdjust="0"/>
    <p:restoredTop sz="98910" autoAdjust="0"/>
  </p:normalViewPr>
  <p:slideViewPr>
    <p:cSldViewPr>
      <p:cViewPr varScale="1">
        <p:scale>
          <a:sx n="87" d="100"/>
          <a:sy n="87" d="100"/>
        </p:scale>
        <p:origin x="-118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59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1111111&#1053;&#1086;&#1074;&#1072;&#1103;%20&#1087;&#1072;&#1087;&#1082;&#1072;\kzzz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1111111&#1053;&#1086;&#1074;&#1072;&#1103;%20&#1087;&#1072;&#1087;&#1082;&#1072;\&#1076;&#1086;&#1093;&#1086;&#1076;&#1099;%20&#1085;&#1072;&#1083;&#1086;&#1075;&#1086;&#1074;&#1099;&#1077;%202021-202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50;&#1085;&#1080;&#1075;&#1072;202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111111&#1053;&#1086;&#1074;&#1072;&#1103;%20&#1087;&#1072;&#1087;&#1082;&#1072;\&#1050;&#1085;&#1080;&#1075;&#1072;202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111111&#1053;&#1086;&#1074;&#1072;&#1103;%20&#1087;&#1072;&#1087;&#1082;&#1072;\&#1050;&#1085;&#1080;&#1075;&#1072;202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1111111&#1053;&#1086;&#1074;&#1072;&#1103;%20&#1087;&#1072;&#1087;&#1082;&#1072;\&#1050;&#1085;&#1080;&#1075;&#1072;2%20-&#1088;&#1072;&#1089;&#1093;&#1086;&#1076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Лист1!$E$26</c:f>
              <c:strCache>
                <c:ptCount val="1"/>
                <c:pt idx="0">
                  <c:v>Всего доходов </c:v>
                </c:pt>
              </c:strCache>
            </c:strRef>
          </c:tx>
          <c:cat>
            <c:strRef>
              <c:f>Лист1!$E$26:$E$28</c:f>
              <c:strCache>
                <c:ptCount val="3"/>
                <c:pt idx="0">
                  <c:v>Всего доходов </c:v>
                </c:pt>
                <c:pt idx="1">
                  <c:v>Налоговые и неналоговые доходы </c:v>
                </c:pt>
                <c:pt idx="2">
                  <c:v>Удельный вес налоговых и неналоговых доходов % </c:v>
                </c:pt>
              </c:strCache>
            </c:strRef>
          </c:cat>
          <c:val>
            <c:numRef>
              <c:f>Лист1!$F$26:$J$26</c:f>
              <c:numCache>
                <c:formatCode>0.0</c:formatCode>
                <c:ptCount val="5"/>
                <c:pt idx="0">
                  <c:v>1023081.7</c:v>
                </c:pt>
                <c:pt idx="1">
                  <c:v>1557769.7</c:v>
                </c:pt>
                <c:pt idx="2">
                  <c:v>896037.2</c:v>
                </c:pt>
                <c:pt idx="3">
                  <c:v>763613.3</c:v>
                </c:pt>
                <c:pt idx="4">
                  <c:v>681242.2</c:v>
                </c:pt>
              </c:numCache>
            </c:numRef>
          </c:val>
        </c:ser>
        <c:ser>
          <c:idx val="1"/>
          <c:order val="1"/>
          <c:tx>
            <c:strRef>
              <c:f>Лист1!$E$27</c:f>
              <c:strCache>
                <c:ptCount val="1"/>
                <c:pt idx="0">
                  <c:v>Налоговые и неналоговые доходы </c:v>
                </c:pt>
              </c:strCache>
            </c:strRef>
          </c:tx>
          <c:cat>
            <c:strRef>
              <c:f>Лист1!$E$26:$E$28</c:f>
              <c:strCache>
                <c:ptCount val="3"/>
                <c:pt idx="0">
                  <c:v>Всего доходов </c:v>
                </c:pt>
                <c:pt idx="1">
                  <c:v>Налоговые и неналоговые доходы </c:v>
                </c:pt>
                <c:pt idx="2">
                  <c:v>Удельный вес налоговых и неналоговых доходов % </c:v>
                </c:pt>
              </c:strCache>
            </c:strRef>
          </c:cat>
          <c:val>
            <c:numRef>
              <c:f>Лист1!$F$27:$J$27</c:f>
              <c:numCache>
                <c:formatCode>0.0</c:formatCode>
                <c:ptCount val="5"/>
                <c:pt idx="0">
                  <c:v>200791.1</c:v>
                </c:pt>
                <c:pt idx="1">
                  <c:v>188433.5</c:v>
                </c:pt>
                <c:pt idx="2">
                  <c:v>189897.60000000001</c:v>
                </c:pt>
                <c:pt idx="3">
                  <c:v>200718.5</c:v>
                </c:pt>
                <c:pt idx="4">
                  <c:v>216268.6</c:v>
                </c:pt>
              </c:numCache>
            </c:numRef>
          </c:val>
        </c:ser>
        <c:ser>
          <c:idx val="2"/>
          <c:order val="2"/>
          <c:tx>
            <c:strRef>
              <c:f>Лист1!$E$28</c:f>
              <c:strCache>
                <c:ptCount val="1"/>
                <c:pt idx="0">
                  <c:v>Удельный вес налоговых и неналоговых доходов % </c:v>
                </c:pt>
              </c:strCache>
            </c:strRef>
          </c:tx>
          <c:cat>
            <c:strRef>
              <c:f>Лист1!$E$26:$E$28</c:f>
              <c:strCache>
                <c:ptCount val="3"/>
                <c:pt idx="0">
                  <c:v>Всего доходов </c:v>
                </c:pt>
                <c:pt idx="1">
                  <c:v>Налоговые и неналоговые доходы </c:v>
                </c:pt>
                <c:pt idx="2">
                  <c:v>Удельный вес налоговых и неналоговых доходов % </c:v>
                </c:pt>
              </c:strCache>
            </c:strRef>
          </c:cat>
          <c:val>
            <c:numRef>
              <c:f>Лист1!$F$28:$J$28</c:f>
              <c:numCache>
                <c:formatCode>General</c:formatCode>
                <c:ptCount val="5"/>
                <c:pt idx="0">
                  <c:v>19.630000000000003</c:v>
                </c:pt>
                <c:pt idx="1">
                  <c:v>12.1</c:v>
                </c:pt>
                <c:pt idx="2">
                  <c:v>21.2</c:v>
                </c:pt>
                <c:pt idx="3">
                  <c:v>26.3</c:v>
                </c:pt>
                <c:pt idx="4">
                  <c:v>31.7</c:v>
                </c:pt>
              </c:numCache>
            </c:numRef>
          </c:val>
        </c:ser>
        <c:shape val="cone"/>
        <c:axId val="103627392"/>
        <c:axId val="103645568"/>
        <c:axId val="0"/>
      </c:bar3DChart>
      <c:catAx>
        <c:axId val="103627392"/>
        <c:scaling>
          <c:orientation val="minMax"/>
        </c:scaling>
        <c:delete val="1"/>
        <c:axPos val="b"/>
        <c:tickLblPos val="nextTo"/>
        <c:crossAx val="103645568"/>
        <c:crosses val="autoZero"/>
        <c:auto val="1"/>
        <c:lblAlgn val="ctr"/>
        <c:lblOffset val="100"/>
      </c:catAx>
      <c:valAx>
        <c:axId val="103645568"/>
        <c:scaling>
          <c:orientation val="minMax"/>
        </c:scaling>
        <c:axPos val="l"/>
        <c:majorGridlines/>
        <c:numFmt formatCode="0.0" sourceLinked="1"/>
        <c:tickLblPos val="nextTo"/>
        <c:crossAx val="1036273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Лист1!$A$23</c:f>
              <c:strCache>
                <c:ptCount val="1"/>
                <c:pt idx="0">
                  <c:v>2022</c:v>
                </c:pt>
              </c:strCache>
            </c:strRef>
          </c:tx>
          <c:val>
            <c:numRef>
              <c:f>Лист1!$B$23:$H$23</c:f>
              <c:numCache>
                <c:formatCode>General</c:formatCode>
                <c:ptCount val="7"/>
                <c:pt idx="0">
                  <c:v>114754.5</c:v>
                </c:pt>
                <c:pt idx="1">
                  <c:v>11929.8</c:v>
                </c:pt>
                <c:pt idx="2">
                  <c:v>170.2</c:v>
                </c:pt>
                <c:pt idx="3">
                  <c:v>13932.7</c:v>
                </c:pt>
                <c:pt idx="4">
                  <c:v>37565.599999999999</c:v>
                </c:pt>
                <c:pt idx="5">
                  <c:v>2403.4</c:v>
                </c:pt>
                <c:pt idx="6">
                  <c:v>4927.7</c:v>
                </c:pt>
              </c:numCache>
            </c:numRef>
          </c:val>
        </c:ser>
        <c:ser>
          <c:idx val="1"/>
          <c:order val="1"/>
          <c:tx>
            <c:strRef>
              <c:f>Лист1!$A$24</c:f>
              <c:strCache>
                <c:ptCount val="1"/>
                <c:pt idx="0">
                  <c:v>2023</c:v>
                </c:pt>
              </c:strCache>
            </c:strRef>
          </c:tx>
          <c:val>
            <c:numRef>
              <c:f>Лист1!$B$24:$H$24</c:f>
              <c:numCache>
                <c:formatCode>General</c:formatCode>
                <c:ptCount val="7"/>
                <c:pt idx="0">
                  <c:v>124090.3</c:v>
                </c:pt>
                <c:pt idx="1">
                  <c:v>10945.3</c:v>
                </c:pt>
                <c:pt idx="2">
                  <c:v>30</c:v>
                </c:pt>
                <c:pt idx="3">
                  <c:v>17916.099999999995</c:v>
                </c:pt>
                <c:pt idx="4">
                  <c:v>14600</c:v>
                </c:pt>
                <c:pt idx="5">
                  <c:v>1170.5999999999999</c:v>
                </c:pt>
                <c:pt idx="6">
                  <c:v>5700</c:v>
                </c:pt>
              </c:numCache>
            </c:numRef>
          </c:val>
        </c:ser>
        <c:ser>
          <c:idx val="2"/>
          <c:order val="2"/>
          <c:tx>
            <c:strRef>
              <c:f>Лист1!$A$25</c:f>
              <c:strCache>
                <c:ptCount val="1"/>
                <c:pt idx="0">
                  <c:v>2024</c:v>
                </c:pt>
              </c:strCache>
            </c:strRef>
          </c:tx>
          <c:val>
            <c:numRef>
              <c:f>Лист1!$B$25:$H$25</c:f>
              <c:numCache>
                <c:formatCode>General</c:formatCode>
                <c:ptCount val="7"/>
                <c:pt idx="0">
                  <c:v>135398</c:v>
                </c:pt>
                <c:pt idx="1">
                  <c:v>11365.9</c:v>
                </c:pt>
                <c:pt idx="3">
                  <c:v>11360</c:v>
                </c:pt>
                <c:pt idx="4">
                  <c:v>15570.8</c:v>
                </c:pt>
                <c:pt idx="5">
                  <c:v>2700</c:v>
                </c:pt>
                <c:pt idx="6">
                  <c:v>4900</c:v>
                </c:pt>
              </c:numCache>
            </c:numRef>
          </c:val>
        </c:ser>
        <c:ser>
          <c:idx val="3"/>
          <c:order val="3"/>
          <c:tx>
            <c:strRef>
              <c:f>Лист1!$A$26</c:f>
              <c:strCache>
                <c:ptCount val="1"/>
                <c:pt idx="0">
                  <c:v>2025</c:v>
                </c:pt>
              </c:strCache>
            </c:strRef>
          </c:tx>
          <c:val>
            <c:numRef>
              <c:f>Лист1!$B$26:$H$26</c:f>
              <c:numCache>
                <c:formatCode>General</c:formatCode>
                <c:ptCount val="7"/>
                <c:pt idx="0">
                  <c:v>145552.6</c:v>
                </c:pt>
                <c:pt idx="1">
                  <c:v>11610.6</c:v>
                </c:pt>
                <c:pt idx="3">
                  <c:v>11500</c:v>
                </c:pt>
                <c:pt idx="4">
                  <c:v>15742.4</c:v>
                </c:pt>
                <c:pt idx="5">
                  <c:v>2800</c:v>
                </c:pt>
                <c:pt idx="6">
                  <c:v>4900</c:v>
                </c:pt>
              </c:numCache>
            </c:numRef>
          </c:val>
        </c:ser>
        <c:ser>
          <c:idx val="4"/>
          <c:order val="4"/>
          <c:tx>
            <c:strRef>
              <c:f>Лист1!$A$27</c:f>
              <c:strCache>
                <c:ptCount val="1"/>
                <c:pt idx="0">
                  <c:v>2026</c:v>
                </c:pt>
              </c:strCache>
            </c:strRef>
          </c:tx>
          <c:val>
            <c:numRef>
              <c:f>Лист1!$B$27:$H$27</c:f>
              <c:numCache>
                <c:formatCode>General</c:formatCode>
                <c:ptCount val="7"/>
                <c:pt idx="0">
                  <c:v>156487.5</c:v>
                </c:pt>
                <c:pt idx="1">
                  <c:v>15658.2</c:v>
                </c:pt>
                <c:pt idx="3">
                  <c:v>11700</c:v>
                </c:pt>
                <c:pt idx="4">
                  <c:v>16010</c:v>
                </c:pt>
                <c:pt idx="5">
                  <c:v>2900</c:v>
                </c:pt>
                <c:pt idx="6">
                  <c:v>4900</c:v>
                </c:pt>
              </c:numCache>
            </c:numRef>
          </c:val>
        </c:ser>
        <c:shape val="box"/>
        <c:axId val="104327424"/>
        <c:axId val="104087552"/>
        <c:axId val="0"/>
      </c:bar3DChart>
      <c:catAx>
        <c:axId val="104327424"/>
        <c:scaling>
          <c:orientation val="minMax"/>
        </c:scaling>
        <c:delete val="1"/>
        <c:axPos val="b"/>
        <c:tickLblPos val="nextTo"/>
        <c:crossAx val="104087552"/>
        <c:crosses val="autoZero"/>
        <c:auto val="1"/>
        <c:lblAlgn val="ctr"/>
        <c:lblOffset val="100"/>
      </c:catAx>
      <c:valAx>
        <c:axId val="104087552"/>
        <c:scaling>
          <c:orientation val="minMax"/>
        </c:scaling>
        <c:axPos val="l"/>
        <c:majorGridlines/>
        <c:numFmt formatCode="General" sourceLinked="1"/>
        <c:tickLblPos val="nextTo"/>
        <c:crossAx val="1043274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5122892218594204E-2"/>
          <c:y val="4.6770924467774859E-2"/>
          <c:w val="0.73720755098859114"/>
          <c:h val="0.79822506561679785"/>
        </c:manualLayout>
      </c:layout>
      <c:bar3DChart>
        <c:barDir val="col"/>
        <c:grouping val="clustered"/>
        <c:ser>
          <c:idx val="0"/>
          <c:order val="0"/>
          <c:tx>
            <c:v>2022</c:v>
          </c:tx>
          <c:val>
            <c:numRef>
              <c:f>Лист1!$E$10:$I$10</c:f>
              <c:numCache>
                <c:formatCode>General</c:formatCode>
                <c:ptCount val="5"/>
                <c:pt idx="0">
                  <c:v>1834.2</c:v>
                </c:pt>
                <c:pt idx="1">
                  <c:v>147.4</c:v>
                </c:pt>
                <c:pt idx="2">
                  <c:v>67.599999999999994</c:v>
                </c:pt>
                <c:pt idx="3">
                  <c:v>12427.9</c:v>
                </c:pt>
                <c:pt idx="4">
                  <c:v>630.1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0B-4695-AE36-80E339061DFC}"/>
            </c:ext>
          </c:extLst>
        </c:ser>
        <c:ser>
          <c:idx val="1"/>
          <c:order val="1"/>
          <c:tx>
            <c:v>2023</c:v>
          </c:tx>
          <c:val>
            <c:numRef>
              <c:f>Лист1!$E$11:$I$11</c:f>
              <c:numCache>
                <c:formatCode>General</c:formatCode>
                <c:ptCount val="5"/>
                <c:pt idx="0">
                  <c:v>3382.9</c:v>
                </c:pt>
                <c:pt idx="1">
                  <c:v>329.5</c:v>
                </c:pt>
                <c:pt idx="2">
                  <c:v>50</c:v>
                </c:pt>
                <c:pt idx="3">
                  <c:v>9593.6</c:v>
                </c:pt>
                <c:pt idx="4">
                  <c:v>625.20000000000005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0B-4695-AE36-80E339061DFC}"/>
            </c:ext>
          </c:extLst>
        </c:ser>
        <c:ser>
          <c:idx val="2"/>
          <c:order val="2"/>
          <c:tx>
            <c:v>2024</c:v>
          </c:tx>
          <c:val>
            <c:numRef>
              <c:f>Лист1!$E$12:$I$12</c:f>
              <c:numCache>
                <c:formatCode>General</c:formatCode>
                <c:ptCount val="5"/>
                <c:pt idx="0">
                  <c:v>500</c:v>
                </c:pt>
                <c:pt idx="1">
                  <c:v>171.9</c:v>
                </c:pt>
                <c:pt idx="2">
                  <c:v>50</c:v>
                </c:pt>
                <c:pt idx="3">
                  <c:v>7831</c:v>
                </c:pt>
                <c:pt idx="4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0B-4695-AE36-80E339061DFC}"/>
            </c:ext>
          </c:extLst>
        </c:ser>
        <c:ser>
          <c:idx val="3"/>
          <c:order val="3"/>
          <c:tx>
            <c:v>2025</c:v>
          </c:tx>
          <c:val>
            <c:numRef>
              <c:f>Лист1!$E$13:$I$13</c:f>
              <c:numCache>
                <c:formatCode>General</c:formatCode>
                <c:ptCount val="5"/>
                <c:pt idx="0">
                  <c:v>500</c:v>
                </c:pt>
                <c:pt idx="1">
                  <c:v>171.9</c:v>
                </c:pt>
                <c:pt idx="2">
                  <c:v>50</c:v>
                </c:pt>
                <c:pt idx="3">
                  <c:v>7831</c:v>
                </c:pt>
                <c:pt idx="4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0B-4695-AE36-80E339061DFC}"/>
            </c:ext>
          </c:extLst>
        </c:ser>
        <c:ser>
          <c:idx val="4"/>
          <c:order val="4"/>
          <c:tx>
            <c:v>2026</c:v>
          </c:tx>
          <c:val>
            <c:numRef>
              <c:f>Лист1!$E$14:$I$14</c:f>
              <c:numCache>
                <c:formatCode>General</c:formatCode>
                <c:ptCount val="5"/>
                <c:pt idx="0">
                  <c:v>500</c:v>
                </c:pt>
                <c:pt idx="1">
                  <c:v>171.9</c:v>
                </c:pt>
                <c:pt idx="2">
                  <c:v>50</c:v>
                </c:pt>
                <c:pt idx="3">
                  <c:v>7831</c:v>
                </c:pt>
                <c:pt idx="4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E0B-4695-AE36-80E339061DFC}"/>
            </c:ext>
          </c:extLst>
        </c:ser>
        <c:shape val="box"/>
        <c:axId val="111318144"/>
        <c:axId val="111319680"/>
        <c:axId val="0"/>
      </c:bar3DChart>
      <c:catAx>
        <c:axId val="111318144"/>
        <c:scaling>
          <c:orientation val="minMax"/>
        </c:scaling>
        <c:delete val="1"/>
        <c:axPos val="b"/>
        <c:tickLblPos val="nextTo"/>
        <c:crossAx val="111319680"/>
        <c:crosses val="autoZero"/>
        <c:auto val="1"/>
        <c:lblAlgn val="ctr"/>
        <c:lblOffset val="100"/>
      </c:catAx>
      <c:valAx>
        <c:axId val="111319680"/>
        <c:scaling>
          <c:orientation val="minMax"/>
        </c:scaling>
        <c:axPos val="l"/>
        <c:majorGridlines/>
        <c:numFmt formatCode="General" sourceLinked="1"/>
        <c:tickLblPos val="nextTo"/>
        <c:crossAx val="11131814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</c:pie3DChart>
    </c:plotArea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[Книга2023.xlsx]Лист1!$C$6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0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3A-4B38-969E-F456F4E02672}"/>
                </c:ext>
              </c:extLst>
            </c:dLbl>
            <c:dLbl>
              <c:idx val="1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3A-4B38-969E-F456F4E02672}"/>
                </c:ext>
              </c:extLst>
            </c:dLbl>
            <c:dLbl>
              <c:idx val="2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3A-4B38-969E-F456F4E02672}"/>
                </c:ext>
              </c:extLst>
            </c:dLbl>
            <c:dLbl>
              <c:idx val="3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3A-4B38-969E-F456F4E02672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[Книга2023.xlsx]Лист1!$B$7:$B$10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[Книга2023.xlsx]Лист1!$C$7:$C$10</c:f>
              <c:numCache>
                <c:formatCode>General</c:formatCode>
                <c:ptCount val="4"/>
                <c:pt idx="0">
                  <c:v>127773</c:v>
                </c:pt>
                <c:pt idx="1">
                  <c:v>100993</c:v>
                </c:pt>
                <c:pt idx="2">
                  <c:v>451946.3</c:v>
                </c:pt>
                <c:pt idx="3">
                  <c:v>25426.5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33A-4B38-969E-F456F4E02672}"/>
            </c:ext>
          </c:extLst>
        </c:ser>
      </c:pie3DChart>
    </c:plotArea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[Книга2023.xlsx]Лист1!$B$48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7.1887139107611631E-2"/>
                  <c:y val="1.304914006571802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DE-4C09-A4A0-3721A2800620}"/>
                </c:ext>
              </c:extLst>
            </c:dLbl>
            <c:dLbl>
              <c:idx val="1"/>
              <c:layout>
                <c:manualLayout>
                  <c:x val="3.1625446130765913E-2"/>
                  <c:y val="8.3833533973515492E-2"/>
                </c:manualLayout>
              </c:layout>
              <c:showVal val="1"/>
            </c:dLbl>
            <c:dLbl>
              <c:idx val="3"/>
              <c:layout>
                <c:manualLayout>
                  <c:x val="-3.4339398233915942E-2"/>
                  <c:y val="-3.65530250006999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179155730533683"/>
                      <c:h val="6.94303314913399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CDE-4C09-A4A0-3721A2800620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[Книга2023.xlsx]Лист1!$A$49:$A$52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[Книга2023.xlsx]Лист1!$B$49:$B$52</c:f>
              <c:numCache>
                <c:formatCode>General</c:formatCode>
                <c:ptCount val="4"/>
                <c:pt idx="0">
                  <c:v>7289.9</c:v>
                </c:pt>
                <c:pt idx="1">
                  <c:v>0</c:v>
                </c:pt>
                <c:pt idx="2">
                  <c:v>452083</c:v>
                </c:pt>
                <c:pt idx="3">
                  <c:v>5600.7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DE-4C09-A4A0-3721A2800620}"/>
            </c:ext>
          </c:extLst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Лист1!$C$31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Лист1!$B$32:$B$35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Лист1!$C$32:$C$35</c:f>
              <c:numCache>
                <c:formatCode>General</c:formatCode>
                <c:ptCount val="4"/>
                <c:pt idx="0">
                  <c:v>97165.3</c:v>
                </c:pt>
                <c:pt idx="2">
                  <c:v>452046.8</c:v>
                </c:pt>
                <c:pt idx="3">
                  <c:v>13682.7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04-430A-A309-9C4CF2883ED6}"/>
            </c:ext>
          </c:extLst>
        </c:ser>
      </c:pie3DChart>
    </c:plotArea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1237886977453679E-2"/>
          <c:y val="7.5571852538040579E-2"/>
          <c:w val="0.52885022910769952"/>
          <c:h val="0.82706980254919227"/>
        </c:manualLayout>
      </c:layout>
      <c:pie3DChart>
        <c:varyColors val="1"/>
        <c:ser>
          <c:idx val="0"/>
          <c:order val="0"/>
          <c:tx>
            <c:strRef>
              <c:f>Лист1!$E$56:$E$68</c:f>
              <c:strCache>
                <c:ptCount val="1"/>
                <c:pt idx="0">
                  <c:v>114139,1 1924,0 27586,7 57024,4 171,9 598058,5 64955,2 9365,6 19029,0 1762,0 2020,8</c:v>
                </c:pt>
              </c:strCache>
            </c:strRef>
          </c:tx>
          <c:explosion val="25"/>
          <c:dPt>
            <c:idx val="5"/>
            <c:explosion val="9"/>
          </c:dPt>
          <c:dLbls>
            <c:showVal val="1"/>
            <c:showLeaderLines val="1"/>
          </c:dLbls>
          <c:cat>
            <c:strRef>
              <c:f>Лист1!$D$57:$D$67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 кинематография 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Лист1!$E$57:$E$67</c:f>
              <c:numCache>
                <c:formatCode>0.0</c:formatCode>
                <c:ptCount val="11"/>
                <c:pt idx="0">
                  <c:v>114139.1</c:v>
                </c:pt>
                <c:pt idx="1">
                  <c:v>1924</c:v>
                </c:pt>
                <c:pt idx="2">
                  <c:v>27586.7</c:v>
                </c:pt>
                <c:pt idx="3">
                  <c:v>57024.4</c:v>
                </c:pt>
                <c:pt idx="4">
                  <c:v>171.9</c:v>
                </c:pt>
                <c:pt idx="5">
                  <c:v>598058.5</c:v>
                </c:pt>
                <c:pt idx="6">
                  <c:v>64955.199999999997</c:v>
                </c:pt>
                <c:pt idx="7">
                  <c:v>9365.6</c:v>
                </c:pt>
                <c:pt idx="8">
                  <c:v>19029</c:v>
                </c:pt>
                <c:pt idx="9">
                  <c:v>1762</c:v>
                </c:pt>
                <c:pt idx="10">
                  <c:v>2020.8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062618852374694"/>
          <c:y val="3.6601481391228409E-2"/>
          <c:w val="0.38817560318957933"/>
          <c:h val="0.96339851860877257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066829-1D7F-43AE-A131-2B5FC6B32264}" type="datetimeFigureOut">
              <a:rPr lang="ru-RU"/>
              <a:pPr>
                <a:defRPr/>
              </a:pPr>
              <a:t>17.11.2023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0320A4-ECE9-4F7F-9278-8405B762A8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267BE0-748A-4D24-A129-1247A1CC7A54}" type="slidenum">
              <a:rPr lang="ru-RU" altLang="ru-RU">
                <a:solidFill>
                  <a:srgbClr val="000000"/>
                </a:solidFill>
              </a:rPr>
              <a:pPr eaLnBrk="1" hangingPunct="1"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C09043-AA0D-4567-922F-8F2B7CCEA0E9}" type="slidenum">
              <a:rPr lang="ru-RU" altLang="ru-RU">
                <a:solidFill>
                  <a:srgbClr val="000000"/>
                </a:solidFill>
              </a:rPr>
              <a:pPr eaLnBrk="1" hangingPunct="1"/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320A4-ECE9-4F7F-9278-8405B762A819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87B39-B833-4932-8081-D8C87740D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0323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F0FC3-6E8F-459A-9A48-75E0C1B42E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6237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D6A47-0B86-492F-A282-EFEC897468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9986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10740-1583-4A3A-9A55-3944F6927F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3354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CC9C9-654D-40B3-8013-029E07D920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0461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A9CC7-069B-4B9A-A53D-011C142717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6634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5196D-8861-40AF-BA37-10B44751E2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2717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5646-5B70-4B12-9BAC-C24A754A52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1909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9EFF-97F6-4519-BFED-22DCE370D9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5946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4CD7F63D-66BE-4C90-9ABA-B027FDB00E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0486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ED7-2B2F-4A68-B6B9-90864441B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6939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741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3B3BB"/>
                </a:solidFill>
              </a:defRPr>
            </a:lvl1pPr>
          </a:lstStyle>
          <a:p>
            <a:fld id="{CCED3562-BFB5-480F-AF56-65BC702CC0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2" r:id="rId1"/>
    <p:sldLayoutId id="2147486434" r:id="rId2"/>
    <p:sldLayoutId id="2147486443" r:id="rId3"/>
    <p:sldLayoutId id="2147486435" r:id="rId4"/>
    <p:sldLayoutId id="2147486436" r:id="rId5"/>
    <p:sldLayoutId id="2147486437" r:id="rId6"/>
    <p:sldLayoutId id="2147486438" r:id="rId7"/>
    <p:sldLayoutId id="2147486444" r:id="rId8"/>
    <p:sldLayoutId id="2147486439" r:id="rId9"/>
    <p:sldLayoutId id="2147486440" r:id="rId10"/>
    <p:sldLayoutId id="21474864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file:///C:\F:\AppData\Local\AppData\user\Downloads\281340.doc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37" y="424227"/>
            <a:ext cx="1419225" cy="1859980"/>
          </a:xfrm>
          <a:prstGeom prst="rect">
            <a:avLst/>
          </a:prstGeom>
        </p:spPr>
      </p:pic>
      <p:pic>
        <p:nvPicPr>
          <p:cNvPr id="2150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0" y="2708275"/>
            <a:ext cx="9191625" cy="414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57486" y="2786058"/>
            <a:ext cx="3887788" cy="2862263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i="1" dirty="0">
                <a:solidFill>
                  <a:schemeClr val="tx1"/>
                </a:solidFill>
              </a:rPr>
              <a:t>  </a:t>
            </a:r>
            <a:br>
              <a:rPr lang="ru-RU" altLang="ru-RU" sz="2400" i="1" dirty="0">
                <a:solidFill>
                  <a:schemeClr val="tx1"/>
                </a:solidFill>
              </a:rPr>
            </a:br>
            <a:r>
              <a:rPr lang="ru-RU" altLang="ru-RU" sz="2400" dirty="0">
                <a:solidFill>
                  <a:schemeClr val="tx1"/>
                </a:solidFill>
              </a:rPr>
              <a:t/>
            </a:r>
            <a:br>
              <a:rPr lang="ru-RU" altLang="ru-RU" sz="2400" dirty="0">
                <a:solidFill>
                  <a:schemeClr val="tx1"/>
                </a:solidFill>
              </a:rPr>
            </a:br>
            <a:endParaRPr lang="ru-RU" alt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728"/>
            <a:ext cx="76958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Бюджет для граждан </a:t>
            </a:r>
            <a:r>
              <a:rPr lang="ru-RU" altLang="ru-RU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 проекту решения</a:t>
            </a:r>
            <a:endParaRPr lang="ru-RU" altLang="ru-RU" sz="2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altLang="ru-RU" sz="28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Ершовского</a:t>
            </a:r>
            <a:r>
              <a:rPr lang="ru-RU" altLang="ru-RU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муниципального района Саратовской области на 2024 год и плановые периоды  2025 и  2026 годов</a:t>
            </a:r>
            <a:endParaRPr lang="ru-RU" sz="2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42844" y="1857364"/>
            <a:ext cx="87868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Бюджетная политика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0"/>
            <a:ext cx="87868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качества управления доходами бюджета, в том числе обеспечение реалистичности планирования бюджета, осуществление контроля за полным и своевременным поступлением доходов в бюджет и принятие мер по своевременному взысканию просроченной дебиторской задолженности по платежам в бюджет муниципального образования.</a:t>
            </a: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01 января 2023 года введен  единый налоговый счет (ЕНС), режим работы которого подразумевает  автоматический перерасчет  налоговых  платежей с учетом переплаты и возможностью распоряжения положительным сальдо счета. Поступления налоговых платежей в бюджет теперь жестко увязаны с  датой уплаты налога.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2214554"/>
            <a:ext cx="9144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значимым направлением бюджетной политики по-прежнему остается повышение эффективности бюджетных расходов, осуществляемое, в том числе за счет оптимизации муниципальных закупок и сокращения расходов за счет снижения неэффективных затрат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Основные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направления бюджетной и налоговой политики скорректированы относительно сформированных в предыдущих бюджетных циклах с учетом изменений законодательства, разработки новых государственных программ и уточнения региональных проектов. 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долгосрочной бюджетной политики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Ершовского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муниципального района будет осуществляться по следующим основным направлениям: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эффективности использования доходного потенциала в целях обеспечения устойчивого развития территории, выполнения социальных гарантий, повышение качества администрирования налоговых и неналоговых доходов бюджета, принятие мер для увеличения доходов от внебюджетной деятельности;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приоритизация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расходов в целях финансового обеспечения обязательств: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связанных с достижением целевых показателей муниципальных программ, включая результаты региональных проектов, обеспечивающих достижение целей федеральных и национальных проектов;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социальной направленности, учитывая безусловное исполнение публичных нормативных обязательств и сохранение достигнутых показателей повышения оплаты труда работников бюджетной сферы;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эффективности бюджетных расходов, формирование бюджета исходя из необходимости безусловного исполнения действующих расходных обязательств, в том числе с учетом их оптимизации и эффективности исполнения, осуществления взвешенного подхода к принятию новых расходных обязательств и сокращения неэффективных бюджетных расходов;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4158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совершенствование инструментов программно-целевого планирования и управления с учетом приоритетов социально-экономического развития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Ершовского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муниципального района, дальнейшего совершенствования системы оценки эффективности муниципальных программ; стимулирование инвестиционной привлекательности, развитие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муниципально-частного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партнерства для решения задач бюджетной сферы;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соблюдения норматива формирования расходов на содержание органов местного самоуправления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Ершовского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муниципального района, установленного Правительством Саратовской области;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принятие мер, направленных на ограничение дефицита бюджета района;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мероприятий, направленных на развитие на территории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Ершовского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муниципального района практик инициативного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бюджетирования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популяризацию и развитие института территориального общественного самоуправления; повышение прозрачности и открытости бюджетных данных и бюджетного процесса.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Основными задачами бюджетной политики остаются достижение стратегических целей социально-экономического развития, сохранение достигнутого соотношения оплаты труда по категориям работников бюджетной сферы, определенным Указами Президента Российской Федерации от 7 мая 2012 года № 597, 1 июня 2012 года № 761 и 28 декабря 2012 года № 1688, гарантированное выполнение установленных социальных обязательств.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остальным категориям работников бюджетной сферы и органов местного управления (за исключением категорий работников, установленных Указами), осуществляется с учетом индексации должностных окладов (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окладов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ставок зарплаты).</a:t>
            </a:r>
          </a:p>
          <a:p>
            <a:pPr lvl="0" indent="450850"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условиях ограниченности финансовых ресурсов для решения этих задач первостепенное значение имеют меры, направленные на повышение эффективности использования бюджетных средств.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1" y="0"/>
            <a:ext cx="8858313" cy="714356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Саратовской области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1" y="1142986"/>
          <a:ext cx="8786879" cy="5500723"/>
        </p:xfrm>
        <a:graphic>
          <a:graphicData uri="http://schemas.openxmlformats.org/drawingml/2006/table">
            <a:tbl>
              <a:tblPr/>
              <a:tblGrid>
                <a:gridCol w="41492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7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87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94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4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64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377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07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 показателя</a:t>
                      </a: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 </a:t>
                      </a:r>
                      <a:r>
                        <a:rPr lang="ru-RU" sz="1200" b="1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измер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Ожид.ис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полнение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прогноз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прогноз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04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5092971,7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4183143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4823096,9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5022956,5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5278683,5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валовой продукции сельского хозяйства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11542,0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11075,3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11815,5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12742,8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14430,7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37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населения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-работающих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-численность детей до 18 лет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8727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7053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8610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6951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8648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6838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8688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6675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8764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6491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15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Фонд оплаты труда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4035590,0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4414935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4785790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5144725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5530579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6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Выплаты социального характера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49702,7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54375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58943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63364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68116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3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физлиц, получ. доход от предприним. деятельности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1243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3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 физлиц, полученный. от предпринимательской деятельности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30864,0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32438,0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34028,0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35355,0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36698,0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39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Оборот розничной торговли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3299444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3619500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3953950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4268290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4613170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2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Оборот общественного питания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106854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120080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131180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141610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153060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9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доход населения 1 работника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9070,6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9523,6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10210,9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10967,5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11808,9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8482" y="116632"/>
            <a:ext cx="8966617" cy="432048"/>
          </a:xfr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10" name="Объект 3"/>
          <p:cNvSpPr txBox="1">
            <a:spLocks noGrp="1"/>
          </p:cNvSpPr>
          <p:nvPr>
            <p:ph idx="1"/>
          </p:nvPr>
        </p:nvSpPr>
        <p:spPr>
          <a:xfrm>
            <a:off x="88482" y="769403"/>
            <a:ext cx="3187374" cy="3754874"/>
          </a:xfr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6512" indent="0"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pPr marL="36512" indent="0"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от акцизов на автомобильный и прямогонный бензин, дизельное топливо, моторные масла для дизельных и (или) карбюраторных (инжекторных) двигателей</a:t>
            </a:r>
          </a:p>
          <a:p>
            <a:pPr marL="36512" indent="0"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Налоги на совокупный доход</a:t>
            </a:r>
          </a:p>
          <a:p>
            <a:pPr marL="36512" indent="0"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пошлина по делам, рассматриваемым в судах общей юрисдикции, мировыми судьями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8577" y="769403"/>
            <a:ext cx="3316830" cy="45858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использование имущества, находящегося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получателями средств бюджетов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имущества, находящегося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участков, находящихся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8780" y="771509"/>
            <a:ext cx="2156319" cy="3693319"/>
          </a:xfrm>
          <a:prstGeom prst="rect">
            <a:avLst/>
          </a:prstGeom>
          <a:solidFill>
            <a:schemeClr val="accent3"/>
          </a:solidFill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3">
                <a:shade val="30000"/>
                <a:satMod val="2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поступления от юридических и физических лиц</a:t>
            </a:r>
          </a:p>
        </p:txBody>
      </p:sp>
    </p:spTree>
    <p:extLst>
      <p:ext uri="{BB962C8B-B14F-4D97-AF65-F5344CB8AC3E}">
        <p14:creationId xmlns="" xmlns:p14="http://schemas.microsoft.com/office/powerpoint/2010/main" val="1887007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поступления в бюджет на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2024год и на плановый период 2025 и 2026 годов</a:t>
            </a:r>
            <a:r>
              <a:rPr lang="ru-RU" b="1" spc="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05" y="829268"/>
          <a:ext cx="8929750" cy="5718074"/>
        </p:xfrm>
        <a:graphic>
          <a:graphicData uri="http://schemas.openxmlformats.org/drawingml/2006/table">
            <a:tbl>
              <a:tblPr/>
              <a:tblGrid>
                <a:gridCol w="4908850"/>
                <a:gridCol w="804180"/>
                <a:gridCol w="804180"/>
                <a:gridCol w="804180"/>
                <a:gridCol w="804180"/>
                <a:gridCol w="804180"/>
              </a:tblGrid>
              <a:tr h="4050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4623" marR="4623" marT="4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отчет за 2022</a:t>
                      </a:r>
                    </a:p>
                  </a:txBody>
                  <a:tcPr marL="4623" marR="4623" marT="4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за 2023</a:t>
                      </a:r>
                    </a:p>
                  </a:txBody>
                  <a:tcPr marL="4623" marR="4623" marT="4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проект 2024</a:t>
                      </a:r>
                    </a:p>
                  </a:txBody>
                  <a:tcPr marL="4623" marR="4623" marT="4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проект 2025</a:t>
                      </a:r>
                    </a:p>
                  </a:txBody>
                  <a:tcPr marL="4623" marR="4623" marT="4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проект 2026</a:t>
                      </a:r>
                    </a:p>
                  </a:txBody>
                  <a:tcPr marL="4623" marR="4623" marT="4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200791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188434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189898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200719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216269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114755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124090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135398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145553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156488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Акцизы по подакцизным товарам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11929,8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10945,3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11365,9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11610,6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15658,2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16506,3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17946,1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14060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14300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14600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налог на вмененный доход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170,2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13932,7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17916,1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11360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11500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11700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1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2403,4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1170,6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Транспортный налог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37565,6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14600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15570,8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15742,4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16010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4927,7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муниципального имущества, находящегося в муниципальной собственности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12427,9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9593,6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7831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7831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7831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3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Проценты, полученные от предоставления бюджетных кредитов внутри страны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Доходы, получаемые в виде  арендной либо иной платы за передачу в возмездное пользование муниципального   имущества (аренда земли,имущ)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12122,9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9288,6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7526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7526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7526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3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доходы от использования имущества и прав, находящихся в  муниципальной собственности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305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305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305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305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305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147,4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329,5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67,6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67,6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1834,2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3382,9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3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земельных участков, находящихся в муниципальной собственности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1834,2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3382,9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630,1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625,2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0370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642919"/>
          <a:ext cx="8429684" cy="4962940"/>
        </p:xfrm>
        <a:graphic>
          <a:graphicData uri="http://schemas.openxmlformats.org/drawingml/2006/table">
            <a:tbl>
              <a:tblPr/>
              <a:tblGrid>
                <a:gridCol w="3983706"/>
                <a:gridCol w="924546"/>
                <a:gridCol w="924546"/>
                <a:gridCol w="910949"/>
                <a:gridCol w="802179"/>
                <a:gridCol w="883758"/>
              </a:tblGrid>
              <a:tr h="52460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822290,6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1369336,2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706139,6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562894,8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464973,6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0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от других бюджетов бюджетной системы РФ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820810,6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1369187,7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706139,6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562894,8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464973,6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0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spc="-10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бюджетам субъектов Российской Федерации и</a:t>
                      </a:r>
                      <a:r>
                        <a:rPr lang="ru-RU" sz="1200" b="0" i="0" u="none" strike="noStrike" spc="-10">
                          <a:solidFill>
                            <a:srgbClr val="21212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spc="-1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муниципальных  районов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134812,4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127836,5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127773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97165,3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7289,9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0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spc="-1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субъектов Российской Федерации и муниципальных  образований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126883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695321,9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100993,8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spc="-1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субъектов Российской Федерации и муниципальных  образований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506183,6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498803,7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451946,3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452046,8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452083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6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spc="-1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52931,6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47225,6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25426,5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13682,7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5600,7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поступления   (пожертвования)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1480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9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муниципальных районов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-51,5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1023081,7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1557769,7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896037,2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763613,3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681242,2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17769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8928992" cy="43204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 и неналоговых доходов в динамике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35957" y="1747168"/>
            <a:ext cx="109716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1" y="766062"/>
          <a:ext cx="8715437" cy="1448492"/>
        </p:xfrm>
        <a:graphic>
          <a:graphicData uri="http://schemas.openxmlformats.org/drawingml/2006/table">
            <a:tbl>
              <a:tblPr/>
              <a:tblGrid>
                <a:gridCol w="27901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50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58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8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09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547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73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9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 доходов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1023081,7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1557769,7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896037,2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763613,3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681242,2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2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200791,1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188433,5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189897,6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200718,5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216268,6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8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вес налоговых и неналоговых доходов %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19,63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28596" y="2428868"/>
          <a:ext cx="8501122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30431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360040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Ершовского муниципального района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2132856"/>
            <a:ext cx="2880320" cy="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3" y="4572008"/>
          <a:ext cx="7500991" cy="1645920"/>
        </p:xfrm>
        <a:graphic>
          <a:graphicData uri="http://schemas.openxmlformats.org/drawingml/2006/table">
            <a:tbl>
              <a:tblPr/>
              <a:tblGrid>
                <a:gridCol w="9376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06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76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06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01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13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112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618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54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 по подакцизным товарам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Единый налог на вмененный доход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Единый сельскохозяйственный налог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Транспортный налог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114754,5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11929,8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13932,7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37565,6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2403,4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4927,7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124090,3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10945,3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17916,1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14600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1170,6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135398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11365,9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15570,8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145552,6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11610,6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11500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15742,4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156487,5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15658,2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57158" y="642918"/>
          <a:ext cx="8001056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86357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45" y="116632"/>
            <a:ext cx="8857109" cy="642918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и их соотношение с аналогичными показателями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2022-2026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представлена в графике:</a:t>
            </a:r>
            <a:endParaRPr lang="ru-RU" alt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47664" y="1124744"/>
            <a:ext cx="5544616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3" y="4143379"/>
          <a:ext cx="7429551" cy="2500333"/>
        </p:xfrm>
        <a:graphic>
          <a:graphicData uri="http://schemas.openxmlformats.org/drawingml/2006/table">
            <a:tbl>
              <a:tblPr/>
              <a:tblGrid>
                <a:gridCol w="8572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58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001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34346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 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и компенсации затрат государства 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муниципального имущества, находящегося в муниципальной собственности 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137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1834,2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147,4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67,6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12427,9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630,1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137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3382,9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329,5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9593,6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625,2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137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7831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137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2025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7831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137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2026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7831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214282" y="1000108"/>
          <a:ext cx="8643998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6632"/>
            <a:ext cx="892971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Безвозмездные поступления на 2023-2025год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857752" y="714356"/>
          <a:ext cx="385765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85720" y="714356"/>
          <a:ext cx="414340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4273065965"/>
              </p:ext>
            </p:extLst>
          </p:nvPr>
        </p:nvGraphicFramePr>
        <p:xfrm>
          <a:off x="1285852" y="3541084"/>
          <a:ext cx="6679453" cy="303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90370361"/>
              </p:ext>
            </p:extLst>
          </p:nvPr>
        </p:nvGraphicFramePr>
        <p:xfrm>
          <a:off x="4286248" y="857232"/>
          <a:ext cx="443841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/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Одна из основных целей бюджетной политики - обеспечение большей прозрачности, открытости и доступности бюджетного процесса для жителей</a:t>
            </a:r>
          </a:p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района. Одним из инструментов обеспечения прозрачности и открытости бюджетного процесса для населения является реализация проекта – открытый бюджет. «Бюджет для граждан» - это аналитический материал, разрабатываемый в целях ознакомления граждан с основными целями, задачами и приоритетными направлениями бюджетной политики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района, обоснованиями бюджетных расходов, планируемыми и достигнутыми результатами использования бюджетных ассигнований.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Надеемся, что представление бюджета в понятной и доступной форме повысит уровень общественного участия жителей в бюджетном процессе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«Бюджет для граждан» размещается на официальном сайте администрации</a:t>
            </a:r>
          </a:p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распределения расходов бюджета Ершовского муниципального района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78" y="1397000"/>
          <a:ext cx="8715439" cy="5234451"/>
        </p:xfrm>
        <a:graphic>
          <a:graphicData uri="http://schemas.openxmlformats.org/drawingml/2006/table">
            <a:tbl>
              <a:tblPr/>
              <a:tblGrid>
                <a:gridCol w="7151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669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36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83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36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87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879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334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124 753,3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117 346,4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114 139,1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104 789,60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81 953,7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2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0102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3 439,7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2 838,2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2 581,10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2 607,00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2 633,10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057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0104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 исполнительных органов государственной власти, местных администраций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40 167,7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36 987,5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35 702,70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36 015,30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34 648,90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0105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31,8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4,3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203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0106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контрольного и финансового органа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10 083,6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9 377,6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9 574,10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9 104,10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9 237,20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0111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0113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71 030,5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68 138,8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65 981,20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56 763,20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35 134,50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203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2 128,3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2 086,9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1 924,00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1 912,90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1 880,60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91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0310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2 128,3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2 086,90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1 924,00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1 912,90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1 880,60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121 429,4 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69 630,0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27 586,70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27 988,00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32 303,20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0405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Сельское хозяйство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720,3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898,2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635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635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635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0406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Водное хозяйство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16 900,0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21 770,1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0409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103 769,1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41 200,00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26 936,70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27 353,00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31 668,20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203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0412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5 761,7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551 792,60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57 024,4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0501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551 792,60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57 024,40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0502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334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0600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329,5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6203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0605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329,5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54104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6" y="357157"/>
          <a:ext cx="8858309" cy="6358000"/>
        </p:xfrm>
        <a:graphic>
          <a:graphicData uri="http://schemas.openxmlformats.org/drawingml/2006/table">
            <a:tbl>
              <a:tblPr/>
              <a:tblGrid>
                <a:gridCol w="7268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221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88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42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88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36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36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657 042,4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703 500,0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598 058,50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545 578,10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491 293,50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0701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147 536,0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134 659,8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124 409,20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107 683,90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99 131,40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0702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476 490,0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507 435,3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441 890,90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409 514,90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369 557,10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0703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17 740,6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43 572,5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17 281,60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14 500,00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10 400,00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0707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1 307,7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0709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13 968,1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17 832,4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14 476,80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13 879,30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12 205,00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0800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и  кинематография 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64 950,1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70 900,00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64 955,20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47 000,00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41 260,70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0801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64 950,1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70 900,00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64 955,20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47 000,00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41 260,70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13 718,0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15 775,0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9 365,60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9 004,40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9 043,20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1001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1 057,1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1 124,8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1 241,10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1 279,90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1 318,70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1003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5 021,9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5 782,9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426,7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426,7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426,7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1004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7 639,0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8 867,3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7 697,80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7 297,80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7 297,80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23 037,6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19 800,00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19 029,00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17 600,00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10 000,00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1101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23 037,6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19 800,00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19 029,00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17 600,00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10 000,00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1 493,8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1 262,4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1 762,00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1202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1 493,8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1 262,4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1 762,00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муниципального долга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9,9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8382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1301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9,9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1 898,1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1 888,5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2 020,80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2 121,30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2 157,50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7219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1401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на выравнивание бюджетной обеспеченности субъектов РФ и муниципальных образований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1 898,1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1 888,5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2 020,80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2 121,30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2 157,50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48382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1403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1 010 760,9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1 554 311,3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896 037,20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756 166,2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670 064,3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3" y="116632"/>
            <a:ext cx="8939212" cy="552545"/>
          </a:xfr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Ершовского муниципального района на 2024 год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42844" y="785794"/>
          <a:ext cx="8858312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59444"/>
            <a:ext cx="8928992" cy="1008112"/>
          </a:xfrm>
          <a:ln>
            <a:solidFill>
              <a:srgbClr val="AACDDA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итоги социально – экономического  развития за 9 месяцев 2023 года и ожидаемые итоги социально – экономического развития Ершовского муниципального района за  2023 год.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14282" y="3857628"/>
            <a:ext cx="878687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kumimoji="0" lang="ru-RU" sz="14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ru-RU" sz="1400" b="1" i="1" u="sng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ru-RU" sz="1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Потребительский рынок</a:t>
            </a:r>
            <a:endParaRPr kumimoji="0" lang="ru-RU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сегодняшний день потребительский рынок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 представлен  302 объектами (кафе, магазины).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Оборот розничной торговли составил 3619500 тыс. руб. или 104,4 % к уровню 2022 года, оборот общественного питания – 120080 тыс. руб. или 105,1 % к уровню соответствующего периода 2022 год</a:t>
            </a:r>
            <a:r>
              <a:rPr lang="ru-RU" sz="1400" dirty="0"/>
              <a:t>а.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i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kumimoji="0" lang="ru-RU" sz="12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71546"/>
            <a:ext cx="9001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>
              <a:tabLst>
                <a:tab pos="1533525" algn="l"/>
                <a:tab pos="3195638" algn="ctr"/>
              </a:tabLst>
            </a:pPr>
            <a:r>
              <a:rPr lang="ru-RU" sz="1400" b="1" i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Демографическая обстановка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1533525" algn="l"/>
                <a:tab pos="3195638" algn="ctr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Численность населения муниципального района - 31,6 тыс. чел., из них – 17,5 тыс. чел. городских жителей (55,3%) и 14,1 тыс. чел. сельских (44,7%).Средняя продолжительность жизни  – 70 лет, в том числе мужчин – 68 лет, женщин – 72 лет. Численность пенсионеров -  12 353 (01.2023)  Рождаемость 122 (01.07.2023)  чел., смертность  – 305 (01.07.2023)   чел.</a:t>
            </a:r>
          </a:p>
          <a:p>
            <a:pPr indent="450850" algn="just" eaLnBrk="0" hangingPunct="0">
              <a:tabLst>
                <a:tab pos="1533525" algn="l"/>
                <a:tab pos="3195638" algn="ctr"/>
              </a:tabLs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285992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hangingPunct="0">
              <a:tabLst>
                <a:tab pos="1533525" algn="l"/>
                <a:tab pos="3195638" algn="ctr"/>
              </a:tabLst>
            </a:pPr>
            <a:r>
              <a:rPr lang="ru-RU" sz="1400" b="1" i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Рынок труда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Численность трудоспособного населения района - порядка 16837 человек. Численность граждан, зарегистрированных в качестве безработных составила 56 человек. Уровень регистрируемой безработицы составил 0,3% от численности трудоспособного населения. Заявлено вакансий с начала года 1307 человек.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214686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endParaRPr lang="ru-RU" sz="1400" b="1" i="1" u="sng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ctr"/>
            <a:r>
              <a:rPr lang="ru-RU" sz="1400" b="1" i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жизни и доходов населения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Размер среднемесячной заработной платы работающих района увеличился на 8%, и составил 44563,3 руб.  (август 2022 г.- 41257,3 руб.).Средний размер назначенных пенсий составляет – 17 170   руб. 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6335088"/>
            <a:ext cx="87868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400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4198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0" y="0"/>
            <a:ext cx="75723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Агропромышленный комплекс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2844" y="357166"/>
            <a:ext cx="8858312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Сельскохозяйственные угодья  в районе занимают площадь 383,5 тыс. га, в т. ч. пашня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300,2 тыс. га. В обработке находится 293,0 тыс. га, не обрабатываемая площадь 5,2 тыс. га.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районе работают 10 сельхозпредприятий,  52 КФХ и  1 подсобное хозяйство и более 6,3 тысяч личных подсобных хозяйств.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Растениеводство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Сельхозтоваропроизводителями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района к  уборочным работам  было подготовлено: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ех.токов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40, стационарных столовых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17, полевых станов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33, медпунктов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8, передвижных вагончиков-41, стационарных бань-11.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сегодня завершена уборка зерновых зернобобовых культур  на 100 %. Уборочная площадь составила 130,2 тыс. га при средней урожайности 20,3 </a:t>
            </a:r>
            <a:r>
              <a:rPr kumimoji="0" lang="ru-RU" sz="1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 валовой сбор составил 264,0 тыс. тонн.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Убрано яровых зерновых зернобобовых культур на площади 43,9 тыс. га, или 100 % , при урожайности 9,6 </a:t>
            </a:r>
            <a:r>
              <a:rPr kumimoji="0" lang="ru-RU" sz="1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 валовой сбор составил 42,4 тыс. </a:t>
            </a:r>
            <a:r>
              <a:rPr kumimoji="0" lang="ru-RU" sz="1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тоннИз</a:t>
            </a:r>
            <a:r>
              <a:rPr kumimoji="0" 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нового урожая было засыпано 7015 тонн яровых зерновых зернобобовых  семян, что составляет 100 % от плана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Убрано технических всего: 58,8 тыс. га, или 79 % , при урожайности 10,9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 валовой сбор составил 64,4 тыс. тонн.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Наивысшая урожайность по зерновым зернобобовым культурам: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35,5 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  ИП глава КФХ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Базанов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А.В.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33,3 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  ИП глава КФХ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Аруев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С.К.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29,8 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 Колхоз им. 18 Партсъезда,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28,2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  Колхоз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Моховской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27,4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  ООО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Узень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27,3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 СПК им. Энгельса,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Подготовлено зяби 95,0 тыс. га, или 72,1 %.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Подготовлено чистых и черных паров на площади 80,0 тыс. га, или 100,0 %.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урожай текущего года заложена хорошая основа, озимые культуры посеяны на площади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72,8 тыс. га, или 91% в том числе на зерно 72,8 тыс. га из них:(оз. пшеница 72,7 тыс. га. или 97,0% от планового показателя и оз. рожь 0,1 тыс. га., или 4,0%).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Данные посевные площади озимых культур занимают 1 место по области.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полном объеме заготовлено кормов в зимовку для скота всех форм собственности 2023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2024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гг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Мелиорация</a:t>
            </a:r>
            <a:endParaRPr kumimoji="0" lang="ru-RU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В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Ершовском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муниципальном образовании наличие потенциально орошаемых земель составляет 20,8 тыс. га, применяется по назначению 6,2 тыс. га. орошаемых земель, что составляет 29,8%.	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В ООО МТС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Ершовская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под орошением занято 5,9 тыс. га, возделываются соя , гречиха, чечевица и озимая пшеница. Под овощами и картофелем занято 0,3 тыс. га.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На 2024 год от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сельхозтоваропроизводителей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Ершовского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муниципального района заявок на отбор не поступало.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Техническая политика</a:t>
            </a:r>
            <a:endParaRPr kumimoji="0" lang="ru-RU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Для проведения сезонных полевых работ в хозяйствах района имеется 570 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тракторов, 190 зерноуборочных комбайнов, 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7 кормоуборочных комбайнов, 29 косилок, 20 граблей, 23 пресс-подборщика, 55 жатки валковые и другая специальная техника.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2022 году приобретено 26 трактор и 13 зерноуборочных комбайнов.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текущем 2023 году уже приобретено 8 тракторов и 3 зерноуборочных комбайна, закуплено 5400 тонн дизельного топлива и 156 тонн автобензина, в наличии имеется 2010 тонн дизельного топлива и 27 тонн автобензина.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Кадры</a:t>
            </a:r>
            <a:endParaRPr kumimoji="0" lang="ru-RU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период проведения уборочных работ 2023 года в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Ершовском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муниципальном  районе    задействовано  326 механизаторов, что составляет 100% от потребности.  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Животноводство</a:t>
            </a:r>
            <a:endParaRPr kumimoji="0" lang="ru-RU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работы за 10 месяцев 2023 г. в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Ершовском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районе производство продукции животноводства во всех категориях хозяйств составляет: скота и птицы на убой в живом весе – 2,7 тыс. тонн (к уровню прошлого года      100,9 %), молоко – 21,5 тыс. тонн (99,2%), яиц – 3,9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штук (99,3%).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1.01.2023 г. поголовье скота и птицы во всех категориях хозяйств составляет: крупный рогатый скот – 12,0 тыс. голов (96% к уровню прошлого года), в т.ч. коров – 6,4 тыс. голов (97,5%), свиней – 2,9 тыс. голов (93,4%), овец – 18,5 тыс. голов (98,8%), птицы – 31,0 тыс. голов (117,6%). 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Разведением животноводства занимаются – 4 СХП, 11 КФХ и 6,3 тыс. ЛПХ, в том числе: 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разведением КРС молочного направления – 1 КФХ (ИП глава КФХ Волков А.В.);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разведением КРС мясного направления – 4 СХП, 11 КФХ;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разведением мелкого рогатого скота – 2 СХП, 1 КФХ;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разведением птиц – 2,9 тыс. ЛПХ.</a:t>
            </a:r>
            <a:endParaRPr kumimoji="0" lang="ru-RU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14282" y="142852"/>
            <a:ext cx="8643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Промышленное производство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Индекс промышленного производства по полному кругу организаций составил – 100,7%. Объем отгруженной товарной продукции и оказанных услуг в целом по промышленности района за 9 мес. 2023 года  составил 3282153,2 тыс. руб., к соответствующему периоду 2022 года 86,0%.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142984"/>
            <a:ext cx="8858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1400" b="1" i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Управление имуществом и земельными ресурсами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Общая площадь сельскохозяйственных угодий по району составляет 399,6 тыс. га. По состоянию на 01.10.2023 года заключено и действует  1 074 договоров аренды муниципального имущества и сдачи в аренду земли на общую сумму 14896,34 тыс. руб.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отчетный период администрацией предоставлено в собственность бесплатно 43 земельных участка, общей площадью 0,60 га; за плату – 38 земельных участков, общей площадью  3 74,44  га   на сумму  1,16  млн. руб.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9 мес. 2023 года доходы от использования муниципального имущества и от сдачи в аренду земли составили  19,36 млн. руб.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период с 2012 по 9 мес. 2023 года предоставлено 273 земельных участков гражданам, имеющих трех и более детей. С целью повышения доходной части местного бюджета по обеспечению стабильного роста по налоговым платежам, проводится работа по определению перечня земельных участков объектов капитального строительства, не облагаемых земельным и имущественным налогами.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714752"/>
            <a:ext cx="885831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>
              <a:tabLst>
                <a:tab pos="2047875" algn="l"/>
                <a:tab pos="3195638" algn="ctr"/>
              </a:tabLst>
            </a:pPr>
            <a:r>
              <a:rPr lang="ru-RU" sz="1400" b="1" i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Инвестиции</a:t>
            </a: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В числе приоритетных задач  остается повышение инвестиционной привлекательности района. Необходимо признать, что мы остро нуждаемся в инвесторах и ведем в этом направлении работу. Так к примеру назначенным в текущем году инвестиционным уполномоченным ведется разработка маршрута сельского туризма, ведь будущее за малыми городами; ведутся переговоры с внутренними инвесторами; </a:t>
            </a:r>
            <a:r>
              <a:rPr lang="ru-RU" sz="1400" kern="0" dirty="0" err="1">
                <a:latin typeface="Times New Roman" pitchFamily="18" charset="0"/>
                <a:cs typeface="Times New Roman" pitchFamily="18" charset="0"/>
              </a:rPr>
              <a:t>доработаныновые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 инвестиционные проекты. По </a:t>
            </a:r>
            <a:r>
              <a:rPr lang="ru-RU" sz="1400" kern="0" dirty="0" err="1">
                <a:latin typeface="Times New Roman" pitchFamily="18" charset="0"/>
                <a:cs typeface="Times New Roman" pitchFamily="18" charset="0"/>
              </a:rPr>
              <a:t>Ершовскому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 муниципальному району в реестре инвестиционных площадок Саратовской области значатся  шесть инвестиционных площадок:</a:t>
            </a:r>
          </a:p>
          <a:p>
            <a:pPr algn="just"/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-  ПМК — 32, (г. Ершов,  в восточной  части  города  (ул. Прирельсовая), Вид разрешенного использования земельного участка </a:t>
            </a:r>
            <a:r>
              <a:rPr lang="ru-RU" sz="1400" kern="0" dirty="0" err="1">
                <a:latin typeface="Times New Roman" pitchFamily="18" charset="0"/>
                <a:cs typeface="Times New Roman" pitchFamily="18" charset="0"/>
              </a:rPr>
              <a:t>Промзона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- Метеостанция (г. Ершов, ул. Южная в районе дома № 1, вид разрешенного использования земельного участка Производственная зона) 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-с. Дмитриевка,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Ершовский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район, с. Дмитриевка граница 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Балаковским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районом, вид разрешенного использования земли сельхоз назначения (перевод в промышленные земли);</a:t>
            </a:r>
          </a:p>
        </p:txBody>
      </p:sp>
    </p:spTree>
    <p:extLst>
      <p:ext uri="{BB962C8B-B14F-4D97-AF65-F5344CB8AC3E}">
        <p14:creationId xmlns="" xmlns:p14="http://schemas.microsoft.com/office/powerpoint/2010/main" val="1741088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928802"/>
            <a:ext cx="885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Исполнение консолидированного бюджета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Доходная часть консолидированного бюджета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 за 9 мес. 2023 года исполнена в сумме 1029,2  млн. руб., что составляет  56,7 % к плану года (уточненный план –  1 813,4 млн. руб.).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Расходная часть консолидированного бюджета исполнена в сумме  1014,6 млн. руб. или 55,4 % к плану года (1 832,4 млн. руб.).  Наибольший удельный вес в расходах консолидированного бюджета занимают расходы на социальную  сферу – 590,0 млн. руб. или  71,7 %.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Кредиторская задолженность консолидированного бюджета на 01.10.2023 года составляет 80,0 млн. руб., из них 25,0 млн. руб. просроченная.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14291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Земельный участок р. Малый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узень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(г. Ершов,  по трассе  Ершов – Балаково, северная часть города -1 км  (район старых дач), вид разрешенного использования земли сельхоз назначения;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п. Учебный (вид разрешенного использования земли сельхоз назначения);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Плодопитомник (вид разрешенного использования земли населенных пунктов).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500044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642917"/>
          <a:ext cx="8786874" cy="5335146"/>
        </p:xfrm>
        <a:graphic>
          <a:graphicData uri="http://schemas.openxmlformats.org/drawingml/2006/table">
            <a:tbl>
              <a:tblPr/>
              <a:tblGrid>
                <a:gridCol w="142876"/>
                <a:gridCol w="4647386"/>
                <a:gridCol w="864516"/>
                <a:gridCol w="765309"/>
                <a:gridCol w="765309"/>
                <a:gridCol w="793653"/>
                <a:gridCol w="807825"/>
              </a:tblGrid>
              <a:tr h="24894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муниципальной программы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2024 год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2025 год 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2026 год 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5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системы образования на территории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Ершовского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муниципального района до 2025года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6484479,6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648015,4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572982,1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525380,2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481339,9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Ершовского муниципального района Саратовской области до 2025 года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64910,1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70900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64955,2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47000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41260,7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физической культуры, спорта и молодежной политики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Ершовского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муниципального района до 2025года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23037,6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19800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19029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17600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4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малого и среднего предпринимательства в Ершовском муниципальном районе на 2021-2025годы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0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Информационное общество Ершовского муниципального района на 2021-2025 годы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2247,6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1262,4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2 112,0</a:t>
                      </a:r>
                    </a:p>
                  </a:txBody>
                  <a:tcPr marL="3655" marR="3655" marT="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3655" marR="3655" marT="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муниципального управления Ершовского муниципального района до 2025 года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2669,2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2807,3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2870,8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3021,3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2457,5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4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транспортной системы Ершовского муниципального района на 2021-2025 годы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46473,1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25333,4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26936,7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27353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31668,2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Профилактика правонарушений и противодействие незаконному обороту наркотических средств в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Ершовском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муниципальном районе до 2025 года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поддержка и социальное обслуживание граждан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Ершовского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муниципального района на2021-2025 годы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7389,1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8407,7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3417,8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3506,6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1745,4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8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Энергосбережение и повышение энергетической эффективности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Ершовского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муниципального района на 2021-2025 годы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1330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7765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18386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13620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4970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Защита населения и территорий от чрезвычайных ситуаций, обеспечение пожарной безопасности в Ершовском  муниципальном районе до 2025года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3,3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2,1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Профилактика терроризма и экстремизма, а также минимизации и ликвидации последствий терроризма, экстремизма на территории Ершовского муниципального района до 2025 года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8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Защита прав потребителей в Ершовском муниципальном районе на 2021- 2025 годы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"Переселение граждан из аварийного жилищного фонда на 2022-2025 годы"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57024,4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среды, воспроизводство и рациональное использование природных ресурсов Ершовского муниципального района на 2023-2025 годы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81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Улучшение условий и охраны труда на рабочих местах в Ершовском муниципальном районе на 2021-2025годы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Итого: 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6632551,6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784338,3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767988,9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638226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573618,6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62168" y="132644"/>
            <a:ext cx="8838988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6pPr>
            <a:lvl7pPr marL="29718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7pPr>
            <a:lvl8pPr marL="34290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8pPr>
            <a:lvl9pPr marL="38862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9pPr>
          </a:lstStyle>
          <a:p>
            <a:pPr marL="36512" indent="0" algn="ctr" eaLnBrk="1" hangingPunct="1">
              <a:lnSpc>
                <a:spcPct val="90000"/>
              </a:lnSpc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Муниципальная программа                                                                                                                                                                                                                                                                                 «Развитие образования на территории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муниципального  района до 2025 года»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115616" y="1282750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47282" y="1325144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36296" y="1297597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2168" y="2024215"/>
            <a:ext cx="239108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/>
              <a:t>8 </a:t>
            </a:r>
            <a:r>
              <a:rPr lang="ru-RU" dirty="0"/>
              <a:t>дошкольных организаций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840" y="2024214"/>
            <a:ext cx="316835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11  учреждений общего образования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2240" y="1938939"/>
            <a:ext cx="2088232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  учреждения дополнительного образования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2" y="2787591"/>
            <a:ext cx="2774716" cy="1851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63" y="2787591"/>
            <a:ext cx="3309130" cy="1913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338" y="2947544"/>
            <a:ext cx="2610818" cy="17008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8610" name="Rectangle 2"/>
          <p:cNvSpPr>
            <a:spLocks noChangeArrowheads="1"/>
          </p:cNvSpPr>
          <p:nvPr/>
        </p:nvSpPr>
        <p:spPr bwMode="auto">
          <a:xfrm flipH="1">
            <a:off x="6357950" y="4786322"/>
            <a:ext cx="264320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Количество организаций, реализующих дополнительные образовательные программы – 15 (учреждения дополнительного образования –2, детские сады – 2, общеобразовательные организации – 11). 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928926" y="4857760"/>
            <a:ext cx="342902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2022-2023 учебном году в общеобразовательных организациях района обучались 4033 обучающихся, в том числе обучающихся 1 классов – 423. С 1 сентября 2023 года в общеобразовательных организациях района обучаются 3984 обучающихся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4857760"/>
            <a:ext cx="271461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Дошкольным образованием охвачен 1155 воспитанников в 8 детских садах и 28 филиалах (структурных подразделениях) общеобразовательных организаций. Актуальная очередность отсутствует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15153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3" y="124297"/>
            <a:ext cx="8965109" cy="587099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?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idx="1"/>
          </p:nvPr>
        </p:nvSpPr>
        <p:spPr>
          <a:xfrm>
            <a:off x="107503" y="890338"/>
            <a:ext cx="2715773" cy="3042718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987824" y="871957"/>
            <a:ext cx="3168352" cy="36371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 политика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6300192" y="890338"/>
            <a:ext cx="2772420" cy="30427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406" y="4613645"/>
            <a:ext cx="8862206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406" y="5501659"/>
            <a:ext cx="335348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1528" y="5519542"/>
            <a:ext cx="3631084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расходная часть превышает доходную, то бюджет формируется с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ДЕФИЦИТОМ</a:t>
            </a:r>
          </a:p>
        </p:txBody>
      </p:sp>
      <p:pic>
        <p:nvPicPr>
          <p:cNvPr id="13" name="Picture 14" descr="http://www.kz.all.biz/img/kz/service_catalog/small/728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50" y="5313809"/>
            <a:ext cx="1417315" cy="124246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-3" y="51277"/>
          <a:ext cx="9144002" cy="6878863"/>
        </p:xfrm>
        <a:graphic>
          <a:graphicData uri="http://schemas.openxmlformats.org/drawingml/2006/table">
            <a:tbl>
              <a:tblPr/>
              <a:tblGrid>
                <a:gridCol w="307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22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57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78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78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761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4594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6101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№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программы,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Ед.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изм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Значение показателей</a:t>
                      </a:r>
                      <a:r>
                        <a:rPr lang="ru-RU" sz="10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*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6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2021 год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2022 год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2024 год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2025 год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	«Развитие системы образования на территории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 до 2025 года»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Подпрограмма № 1 «Развитие системы дошкольного образования»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Количество детей дошкольного возраста, участвующих в реализации мероприятий по всестороннему развитию  личности дошкольника за счет совершенствования и разнообразия форм работы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1730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1740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1756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1763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1777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8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Процент охвата дошкольным образованием детей в возрасте от 1,5  до 7 лет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89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Подпрограмма № 2 «Развитие системы общего и дополнительного образования»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3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общеобразовательных организаций, соответствующих требованиям ФГОС ОО в общей численности общеобразовательных организаций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6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обучающихся общеобразовательных организаций, получивших по итогам государственной итоговой аттестации документ об основном общем образовании, в общей численности обучающих освоивших программы основного общего образования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0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обучающихся общеобразовательных организаций, получивших по итогам государственной итоговой аттестации документ о среднем общем образовании, в общей численности обучающих освоивших программы среднего общего образования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2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обучающихся 4-х классов в общеобразовательных организациях, подтвердивших годовые отметки по предметам в ходе итоговой аттестации по программам начального общего образования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2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Количество общешкольных и муниципальных мероприятий, которыми охвачены дети с ограниченными возможностями здоровья, в том числе дети-инвалиды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шт.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284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289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305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305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309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0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от 5 до 18 лет, получающих дополнительное образование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89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06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от 5 до 18 лет, использующих сертификаты персонифицированного дополнительного образования 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не менее 25%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е менее 25%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Не менее 25%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не менее 25%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Не менее 25%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9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общеобразовательных организаций, расположенных в сельской местности, в которых созданы условия для занятий физической культурой и спортом, в общей численности общеобразовательных организаций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41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общеобразовательных организаций, на базе которых созданы</a:t>
                      </a:r>
                      <a:r>
                        <a:rPr lang="ru-RU" sz="1000" kern="100" dirty="0">
                          <a:latin typeface="Times New Roman"/>
                          <a:ea typeface="Andale Sans UI"/>
                          <a:cs typeface="Times New Roman"/>
                        </a:rPr>
                        <a:t>  Центры образования цифрового и гуманитарного профилей «Точка роста»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, в общей численности общеобразовательных организаций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10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общеобразовательных организаций, в которых в</a:t>
                      </a:r>
                      <a:r>
                        <a:rPr lang="ru-RU" sz="1000" kern="100" dirty="0">
                          <a:latin typeface="Times New Roman"/>
                          <a:ea typeface="Andale Sans UI"/>
                          <a:cs typeface="Times New Roman"/>
                        </a:rPr>
                        <a:t>недрена целевая модель цифровой образовательной среды (ЦОС)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, в общей численности общеобразовательных организаций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60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обучающихся, получающих начальное общее образование в муниципальных общеобразовательных организациях, для которых организовано  бесплатное горячее питание 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7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педагогов муниципальных общеобразовательных организаций, получающих ежемесячное денежное вознаграждение за классное руководство  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91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общеобразовательных организаций, на базе которых созданы центры цифрового образования детей, в общей численности общеобразовательных организаций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338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latin typeface="Times New Roman"/>
                          <a:ea typeface="Andale Sans UI"/>
                          <a:cs typeface="Times New Roman"/>
                        </a:rPr>
                        <a:t>Доля образовательных организаций, на базе которых созданы Центры образования </a:t>
                      </a:r>
                      <a:r>
                        <a:rPr lang="ru-RU" sz="1000" kern="100" dirty="0" err="1">
                          <a:latin typeface="Times New Roman"/>
                          <a:ea typeface="Andale Sans UI"/>
                          <a:cs typeface="Times New Roman"/>
                        </a:rPr>
                        <a:t>естественно-научной</a:t>
                      </a:r>
                      <a:r>
                        <a:rPr lang="ru-RU" sz="1000" kern="100" dirty="0">
                          <a:latin typeface="Times New Roman"/>
                          <a:ea typeface="Andale Sans UI"/>
                          <a:cs typeface="Times New Roman"/>
                        </a:rPr>
                        <a:t> и технологической направленностей,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в общей численности образовательных организаций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2,4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2,4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2" y="142854"/>
          <a:ext cx="9144002" cy="6424838"/>
        </p:xfrm>
        <a:graphic>
          <a:graphicData uri="http://schemas.openxmlformats.org/drawingml/2006/table">
            <a:tbl>
              <a:tblPr/>
              <a:tblGrid>
                <a:gridCol w="3744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52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864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65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29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444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2667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4690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2420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842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Подпрограмма № 3 «Дети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района»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1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педагогических работников, работающих с детьми, участвующими в муниципальных предметных олимпиадах, региональных предметных олимпиадах, научных конференциях, конкурсах, фестивалях детского творчества ,в общей численности педагогических работников общеобразовательных организаций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4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учащихся, участвующих в муниципальных предметных олимпиадах, региональных предметных олимпиадах, научных конференциях, конкурсах, фестивалях детского творчества, </a:t>
                      </a:r>
                      <a:b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в общей численности обучающихся общеобразовательных организаций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8440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Подпрограмма № 4 «Обеспечение условий безопасности в муниципальных образовательных организациях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района»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0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Количество лиц, занимающих должности, связанные с обеспечением безопасности дорожного движения, прошедших обучение </a:t>
                      </a:r>
                      <a:b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на право занятия этих должностей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Количество муниципальных образовательных организаций, в которых установлены, замены или отремонтированы ограждения, тротуарное и дорожное покрытия,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отмостки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, теневые навесы, произведен спил деревьев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Количество муниципальных образовательных организаций, в которых проведены противопожарные мероприятия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Количество муниципальных образовательных организаций, в которых проведены мероприятия, направленные  на антитеррористическую защищённость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8440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Подпрограмма № 5 «Развитие кадрового потенциала в муниципальных образовательных организациях»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5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Количество молодых специалистов, работающих в муниципальных образовательных организациях со стажем работы до 3-х лет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106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125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130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8440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Подпрограмма № 6 «Координация работы и организационное сопровождение системы образования»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88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Количество педагогических работников  прошедших переподготовку и обучение на курсах повышения квалификации и обучающих семинарах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141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149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155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169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175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Обеспечение качества деятельности в области транспортного и хозяйственного обслуживания в муниципальных образовательных организациях.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8440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Подпрограмма № 7 «Доступная среда»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84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муниципальных образовательных организаций, доступных для детей с ограниченными возможностями здоровья, в том числе и детей-инвалидов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7804"/>
            <a:ext cx="8858312" cy="597724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программа: «Развитие физической культуры, спорта и молодежной политики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до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714356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Прямоугольник 7"/>
          <p:cNvSpPr/>
          <p:nvPr/>
        </p:nvSpPr>
        <p:spPr>
          <a:xfrm>
            <a:off x="0" y="714356"/>
            <a:ext cx="59293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0109"/>
            <a:ext cx="66437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создание условий, обеспечивающих возможность гражданам систематически заниматься физической культурой и спортом; - создание условий и возможностей для успешной социализации и эффективной самореализации молодежи, развития ее потенциала в интересах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муниципального района; - создание условий для развития системы патриотического воспитания детей и молодежи;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создание условий для развития потенциала молодежи.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" y="2285992"/>
          <a:ext cx="9001157" cy="4502789"/>
        </p:xfrm>
        <a:graphic>
          <a:graphicData uri="http://schemas.openxmlformats.org/drawingml/2006/table">
            <a:tbl>
              <a:tblPr/>
              <a:tblGrid>
                <a:gridCol w="7370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008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66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70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32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186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047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3370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7351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91835">
                <a:tc rowSpan="2"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3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3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3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2025год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3740"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409">
                <a:tc gridSpan="8"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 программа «Развитие физической культуры, спорта и молодежной политики» до 2025 года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4818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 населения района, систематически занимающихся физической культурой и спортом, от общей численности населения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52,6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77226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 детей и подростков, занимающихся в учреждениях дополнительного образования детей спортивной направленности района  и секциях общеобразовательных организаций района от общего числа детей в возрасте 6-18 лет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35,7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36,2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37,8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38,6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81022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 молодых людей,  вовлеченных в мероприятия, реализуемые по различным направлениям работы с молодежью на территории района от общего количества молодежи района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37,2 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37,5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37,7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38,0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1" y="-23746"/>
          <a:ext cx="8715433" cy="4403285"/>
        </p:xfrm>
        <a:graphic>
          <a:graphicData uri="http://schemas.openxmlformats.org/drawingml/2006/table">
            <a:tbl>
              <a:tblPr/>
              <a:tblGrid>
                <a:gridCol w="544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416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00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15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22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465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148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01484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1 «Развитие физической культуры и спорта в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Ершовском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районе»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968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1.1.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населения, регулярно занимающегося физической культурой и спортом 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52,6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4452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1.2.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7,6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8,7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4285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1.3.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детей и подростков, занимающихся в учреждениях дополнительного образования детей спортивной направленности и секциях общеобразовательных организаций района от общего числа детей в возрасте 6-18 лет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35,7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36,2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37,8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38,5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280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2 «Патриотическое воспитание молодежи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2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2.1.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 клубов военно-патриотической направленности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4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2.2.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юношей допризывного возраста, принимающих участие  в мероприятиях военно-патриотической направленности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0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2.3.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молодых людей, принимающих участие в деятельности молодёжных организаций, клубов патриотической и военно-патриотической направленности, школьных музеев и уголков боевой славы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Рисунок 3" descr="C:\Users\Borodina\Desktop\фото фин орган\_DSC04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357694"/>
            <a:ext cx="3714775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4357694"/>
            <a:ext cx="3373933" cy="250030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3" y="2706264"/>
          <a:ext cx="8715435" cy="3773969"/>
        </p:xfrm>
        <a:graphic>
          <a:graphicData uri="http://schemas.openxmlformats.org/drawingml/2006/table">
            <a:tbl>
              <a:tblPr/>
              <a:tblGrid>
                <a:gridCol w="2172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04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66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08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24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435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964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131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714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86428">
                <a:tc gridSpan="7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3 «Молодежь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20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молодых людей, задействованных в молодёжных и детских общественных организациях и объединениях, в общей численности молодёжи района   (ежегодное количество)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2700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2730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2770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1295" marR="2501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marR="2501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2800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18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молодых людей, принимающих участие </a:t>
                      </a:r>
                      <a:r>
                        <a:rPr lang="ru-RU" sz="1200" spc="-20">
                          <a:latin typeface="Times New Roman"/>
                          <a:ea typeface="Times New Roman"/>
                          <a:cs typeface="Times New Roman"/>
                        </a:rPr>
                        <a:t>в массовых творческих, спортивных, научных и других мероприятиях, </a:t>
                      </a: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в общей численности молодёжи района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2600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2700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2800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15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 </a:t>
                      </a: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 молодых людей, включенных в проекты </a:t>
                      </a: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развития социальной компетентности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1957">
                <a:tc gridSpan="9"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Подпрограмма 4 «Развитие туризма в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Ершовском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районе»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12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туристов, посетивших </a:t>
                      </a:r>
                      <a:r>
                        <a:rPr lang="ru-RU" sz="1200" spc="-3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Ершовский</a:t>
                      </a:r>
                      <a:r>
                        <a:rPr lang="ru-RU" sz="1200" spc="-30" dirty="0">
                          <a:latin typeface="Times New Roman"/>
                          <a:ea typeface="Times New Roman"/>
                          <a:cs typeface="Times New Roman"/>
                        </a:rPr>
                        <a:t> район в период 2021 - 2025 годы 300 чел. ежегодно;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11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/>
                          <a:ea typeface="Times New Roman"/>
                          <a:cs typeface="Times New Roman"/>
                        </a:rPr>
                        <a:t> количество туристов принявших участие во внутреннем туризме в период 2021– 2025 годы 500 чел. ежегодно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58" y="1"/>
            <a:ext cx="3968490" cy="26431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"/>
            <a:ext cx="3786214" cy="264318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80" y="69740"/>
            <a:ext cx="8929116" cy="500042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Муниципальная программа «Культура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муниципального района Саратовской области до 2025 года»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14356"/>
            <a:ext cx="6643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714356"/>
            <a:ext cx="62150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-создание условий для равной доступности культурных благ, развития и реализации культурного и духовного потенциала каждой личности;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-поддержание стабильной общественно-политической обстановки,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общественных инициатив и целевых проектов общественных  объединений, некоммерческих организаций, направленных на гармонизацию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межнациональных отношений в ЕМР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281" y="3143249"/>
          <a:ext cx="8715436" cy="3500461"/>
        </p:xfrm>
        <a:graphic>
          <a:graphicData uri="http://schemas.openxmlformats.org/drawingml/2006/table">
            <a:tbl>
              <a:tblPr/>
              <a:tblGrid>
                <a:gridCol w="249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5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314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45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45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902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451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902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8451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385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6236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83776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1000131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489704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 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района Саратовской области до 2025 года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962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Среднее число мероприятий на 1 учреждение </a:t>
                      </a:r>
                      <a:r>
                        <a:rPr lang="ru-RU" sz="1200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культурно-досугового</a:t>
                      </a: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типа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7426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1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отремонтированных учреждений культуры от общего числа  учреждений культуры района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9,6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13,3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61369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Размещение в средствах массовой информации, на официальном сайте администрации </a:t>
                      </a:r>
                      <a:r>
                        <a:rPr lang="ru-RU" sz="1200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района в сети «Интернет»  материалов о профилактике экстремизма и гармонизации межнациональных отношений в районе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4282" y="2071678"/>
          <a:ext cx="8715433" cy="1088460"/>
        </p:xfrm>
        <a:graphic>
          <a:graphicData uri="http://schemas.openxmlformats.org/drawingml/2006/table">
            <a:tbl>
              <a:tblPr/>
              <a:tblGrid>
                <a:gridCol w="318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418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1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3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3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2691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0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83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66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830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4456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18562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743065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1000129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524257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454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389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0" y="2"/>
          <a:ext cx="8715436" cy="3929065"/>
        </p:xfrm>
        <a:graphic>
          <a:graphicData uri="http://schemas.openxmlformats.org/drawingml/2006/table">
            <a:tbl>
              <a:tblPr/>
              <a:tblGrid>
                <a:gridCol w="249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5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314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45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45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1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68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8451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014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8339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5954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668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3769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85725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511507">
                <a:tc grid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«Развитие культуры </a:t>
                      </a:r>
                      <a:r>
                        <a:rPr lang="ru-RU" sz="1200" b="1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b="1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района Саратовской области»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434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посещений общедоступных библиотек на 1000 населения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5395,7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5396,1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5396,3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5396,7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8889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5397,9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0249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посещений учреждений культуры на 1000 населения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27,571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27,621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27,671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27,721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27,721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8988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новых поступлений в библиотечные фонды на 1000 населения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7728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коллективов, имеющих звание «народный самодеятельный коллектив»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324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Книгообеспеченность</a:t>
                      </a: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одного пользователя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экз.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6215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клубных формирований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284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286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292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0249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участников  в мероприятиях национально-культурной направленности 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45371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Обеспеченность учреждений культуры необходимым оборудованием для осуществления уставной деятельности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3714753"/>
          <a:ext cx="8715433" cy="3143248"/>
        </p:xfrm>
        <a:graphic>
          <a:graphicData uri="http://schemas.openxmlformats.org/drawingml/2006/table">
            <a:tbl>
              <a:tblPr/>
              <a:tblGrid>
                <a:gridCol w="249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5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69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90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45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1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68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8451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01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4294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668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0913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85725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785815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454329"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Гармонизация межнациональных и межконфессиональных отношений в 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Ершовском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муниципальном районе»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3342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Увеличение массовых мероприятий, направленных на гармонизацию межнациональных отношений в  </a:t>
                      </a:r>
                      <a:r>
                        <a:rPr lang="ru-RU" sz="1200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Ершовском</a:t>
                      </a: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муниципальном  районе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894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Расширение числа участников мероприятий проводимых в рамках Программы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66683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Размещение в средствах массовой информации, на официальном сайте администрации </a:t>
                      </a:r>
                      <a:r>
                        <a:rPr lang="ru-RU" sz="1200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района в сети «Интернет» материалов о профилактике экстремизма и гармонизации межнациональных отношений в  </a:t>
                      </a:r>
                      <a:r>
                        <a:rPr lang="ru-RU" sz="1200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Ершовском</a:t>
                      </a: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муниципальном  районе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6" y="116632"/>
            <a:ext cx="8786871" cy="669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транспортной системы </a:t>
            </a:r>
            <a:r>
              <a:rPr lang="ru-RU" sz="1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6" y="771488"/>
            <a:ext cx="8786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 программы: Комплексное развитие транспортной инфраструктуры и обеспечения безопасности дорожного движения, ремонта и содержания автомобильных дорог на территории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362145"/>
          <a:ext cx="9143999" cy="5550791"/>
        </p:xfrm>
        <a:graphic>
          <a:graphicData uri="http://schemas.openxmlformats.org/drawingml/2006/table">
            <a:tbl>
              <a:tblPr/>
              <a:tblGrid>
                <a:gridCol w="500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832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96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23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26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286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071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Значение показателей*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5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2021год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2022год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2023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2024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2025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8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Строительство дорожного полотна  с твердым  покрытием до сел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  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м/п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8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Повышение транспортной доступности до сел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района и технического уровня транспортной инфраструктуры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Улучшение технического состояния дорожной сети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и ее обустройство.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3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Техническая инвентаризация автомобильных дорог к населенным пунктам, расположенных на территории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1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Паспортизация дорог местного значения общего пользования в границах населенных пунктов муниципального района.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3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Зимнее содержание  автомобильных дорог в границах муниципальных образований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района;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423,3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423,3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423,3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423,3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423,3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3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Ямочный ремонт дорожного покрытия автомобильных дорог в границах муниципальных образований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района.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3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Arial Unicode MS"/>
                          <a:cs typeface="Times New Roman"/>
                        </a:rPr>
                        <a:t>Сокращение числа дорожно-транспортных происшествий, связанных с дорожными условиями.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Arial Unicode MS"/>
                          <a:cs typeface="Times New Roman"/>
                        </a:rPr>
                        <a:t>75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Arial Unicode MS"/>
                          <a:cs typeface="Times New Roman"/>
                        </a:rPr>
                        <a:t>75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3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 Unicode MS"/>
                          <a:cs typeface="Times New Roman"/>
                        </a:rPr>
                        <a:t>Сокращение количества пострадавших в дорожно-транспортных происшествиях к концу 2020 года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 Unicode MS"/>
                          <a:cs typeface="Times New Roman"/>
                        </a:rPr>
                        <a:t>75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Arial Unicode MS"/>
                          <a:cs typeface="Times New Roman"/>
                        </a:rPr>
                        <a:t>75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5" y="98813"/>
            <a:ext cx="8858311" cy="71238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Развитие муниципального управления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муниципального района до 2025года»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785794"/>
            <a:ext cx="71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 программы: Повышение качества и эффективности административно-управленческих процессов, повышение уровня удовлетворенности населения предоставляемыми муниципальными услугами, содействие созданию комфортных условий проживания во всех населенных пунктах, содействие органам местного самоуправления поселений в реализации полномочий, определенных законодательством; Создание условий для развития и совершенствования муниципальной службы в органах местного самоуправления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Ершовского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муниципального района; Создание эффективной системы подготовки, переподготовки и повышения квалификации кадров для работы в органах местного самоуправления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Ершовского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муниципального района</a:t>
            </a:r>
            <a:r>
              <a:rPr lang="ru-RU" sz="1200" dirty="0">
                <a:solidFill>
                  <a:srgbClr val="000000"/>
                </a:solidFill>
                <a:latin typeface="yandex-sans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C:\Users\Borodina\Desktop\logo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857232"/>
            <a:ext cx="1428759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2156666"/>
              </p:ext>
            </p:extLst>
          </p:nvPr>
        </p:nvGraphicFramePr>
        <p:xfrm>
          <a:off x="142845" y="2285989"/>
          <a:ext cx="9001155" cy="452199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55560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21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24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24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24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24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308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849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Ед.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изм-я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Значение показателей</a:t>
                      </a:r>
                      <a:endParaRPr lang="ru-RU" sz="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98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Подпрограмма 1 «Развитие местного самоуправления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муниципального района.»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4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Степень укомплектованности органов местного самоуправления материально-техническими средствами для решения вопросов местного значения;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Степень эффективной деятельности органов местного самоуправления.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98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Подпрограмма 2 «Развитие муниципальной службы в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Ершовском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муниципальном районе»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3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муниципальных служащих, прошедших обучение, повышение квалификации, переподготовку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3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муниципальных служащих, прошедших обучение, повышение квалификации, переподготовку, от общего количества муниципальных служащих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аттестованных муниципальных служащих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3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аттестованных муниципальных служащих от общего количества муниципальных служащих, подлежащих аттестации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3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проведенных обучающих семинаров по вопросам правовой и кадровой работы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867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принятых на территории района и соответствующих в полном объеме действующему законодательству правовых актов в сфере муниципальной службы от общего числа требуемых в соответствии с законодательством о муниципальной службе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ovvolk.ru/wp-content/uploads/2019/01/%D0%AD%D0%BD%D0%B5%D1%80%D0%B3%D0%BE%D1%81%D0%B1%D0%B5%D1%80%D0%B5%D0%B6%D0%B5%D0%BD%D0%B8%D0%B5-2-1-1024x7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242889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Прямоугольник 2"/>
          <p:cNvSpPr/>
          <p:nvPr/>
        </p:nvSpPr>
        <p:spPr>
          <a:xfrm>
            <a:off x="3500430" y="1071546"/>
            <a:ext cx="4929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 программы: Обеспечение рационального использования топливно-энергетических ресурсов и снижение энергоемкости муниципального продукта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3" y="63500"/>
            <a:ext cx="8786873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Энергосбережение и повышение  энергетической эффективности   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муниципального района на 2021-2025 годы</a:t>
            </a:r>
            <a:r>
              <a:rPr lang="ru-RU" b="1" dirty="0"/>
              <a:t>»</a:t>
            </a: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42844" y="4357694"/>
            <a:ext cx="88583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0172676"/>
              </p:ext>
            </p:extLst>
          </p:nvPr>
        </p:nvGraphicFramePr>
        <p:xfrm>
          <a:off x="142843" y="4071942"/>
          <a:ext cx="8786874" cy="2571769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3655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7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52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52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17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17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582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целевого показателя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2022год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3год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2024год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2025год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2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3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Ускорение перехода коммунального комплекса и объектов бюджетной сферы на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энергоэффективные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технологии, шт.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7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Обеспечение годовой экономии,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т.у.т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4282" y="2857496"/>
            <a:ext cx="86439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Снижение объемов потребления топливно-энергетических ресурсов при сохранении устойчивости функционирования учреждения.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Снижение финансовых затрат на оплату потребления ресурсов.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Сокращение потерь топливно-энергетических ресурсов.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Снижение финансовой нагрузки на районный бюд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500306"/>
            <a:ext cx="46434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Основные задачи программы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4048" y="1803640"/>
            <a:ext cx="3957116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48680"/>
            <a:ext cx="3960440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70360"/>
            <a:ext cx="4608512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финансовый год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1803640"/>
            <a:ext cx="460851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следующий за текущим финансовым годом.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2574902"/>
            <a:ext cx="460851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финансовых года, следующие за очередным финансовым годом.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3563574"/>
            <a:ext cx="878165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финансовый год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предшествующий текущему финансовому году.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4532327"/>
            <a:ext cx="8781652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реализации прав населения муниципального образования (общественности) на участие в процессе принятия решений органами местного самоуправления посредством проведения собрания для публичного обсуждения проектов нормативных правовых актов муниципального образования и других общественно значимых вопросов.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5" y="116632"/>
            <a:ext cx="8715432" cy="8124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«Улучшение условий и охраны труда на рабочих местах в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Ершовском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районе»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92" y="983734"/>
            <a:ext cx="15716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Прямоугольник 3"/>
          <p:cNvSpPr/>
          <p:nvPr/>
        </p:nvSpPr>
        <p:spPr>
          <a:xfrm>
            <a:off x="2286000" y="114298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программы: Соблюдение требований законодательства по охране труда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Ершовском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муниципальном районе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2428865"/>
          <a:ext cx="8786873" cy="4071968"/>
        </p:xfrm>
        <a:graphic>
          <a:graphicData uri="http://schemas.openxmlformats.org/drawingml/2006/table">
            <a:tbl>
              <a:tblPr/>
              <a:tblGrid>
                <a:gridCol w="4572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910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29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29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388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487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5449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программы, наименование показателя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показателей эффективности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3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2025год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4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рабочих мест, на которых проведена специальная оценка условий труда, в общем количестве рабочих мест, подлежащих специальной оценке условий труда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работников, прошедших обучение по охране труда в специализированных организациях, к планируемой их численности в отчетном периоде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72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работников, прошедших медицинское освидетельствование (диспансеризацию) в общей численности работников, подлежащих обязательным периодическим медицинским осмотрам (диспансеризации) в отчетном периоде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3999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Профилактика правонарушений и терроризма, противодействие незаконному обороту наркотических средств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муниципального района до  2025 года»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928670"/>
            <a:ext cx="22859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Прямоугольник 3"/>
          <p:cNvSpPr/>
          <p:nvPr/>
        </p:nvSpPr>
        <p:spPr>
          <a:xfrm>
            <a:off x="142844" y="1000108"/>
            <a:ext cx="6572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 программы: - Снижение уровня незаконного потребления наркотиков жителями района, а также количества преступлений, связанных с незаконным оборотом наркотических средств и психотропных веществ; </a:t>
            </a:r>
          </a:p>
          <a:p>
            <a:pPr algn="just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совершенствование системы профилактики правонарушений с целью укрепления правопорядка и обеспечения общественной безопасности граждан; </a:t>
            </a:r>
          </a:p>
          <a:p>
            <a:pPr algn="just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снижение уровня преступности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571876"/>
            <a:ext cx="2143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2" y="2857496"/>
          <a:ext cx="8715436" cy="3786215"/>
        </p:xfrm>
        <a:graphic>
          <a:graphicData uri="http://schemas.openxmlformats.org/drawingml/2006/table">
            <a:tbl>
              <a:tblPr/>
              <a:tblGrid>
                <a:gridCol w="465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75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02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44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09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85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942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857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96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Значение показателей*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8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2022 год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2023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2024 год 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2025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9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площадь ежегодно выявленных  и уничтоженных очагов произрастания  дикорастущей конопли;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Arial"/>
                        </a:rPr>
                        <a:t>кв.м.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800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875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950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1200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5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Arial"/>
                        </a:rPr>
                        <a:t>общее число лиц, охваченных профилактическими мероприятиями;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4915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4956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5020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5235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5315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3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Arial"/>
                        </a:rPr>
                        <a:t>число лиц, ежегодно привлеченных к административной ответственности за  правонарушения, связанные с незаконным оборотом наркотиков;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158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172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9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 «Добровольной народной дружины»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3114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115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9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Охват учащихся внеурочной и каникулярной занятости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40600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Муниципальная программа: «Социальная поддержка и социальное обслуживание граждан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муниципального района до 2025 года»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857233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 программы: - повышение качества жизни отдельных категорий граждан ЕМР;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 -создание условий для отдыха и оздоровление детей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lum bright="-3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0636"/>
            <a:ext cx="2857488" cy="1857364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19" y="1357297"/>
          <a:ext cx="8572558" cy="3643338"/>
        </p:xfrm>
        <a:graphic>
          <a:graphicData uri="http://schemas.openxmlformats.org/drawingml/2006/table">
            <a:tbl>
              <a:tblPr/>
              <a:tblGrid>
                <a:gridCol w="493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613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29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57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57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57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639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6393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407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программы, наименование показателя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показателей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2021год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год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 год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8913"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826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«Социальная поддержка и социальное обслуживание граждан муниципального образования город Ершов на 2021- 2025 годы»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6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удельный вес граждан, получающих меры социальной поддержки с учетом адресности, в общей численности граждан, муниципального образования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0,01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охват населения и участников получающих меры социальной поддержки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950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8913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1.  «Социальное обеспечение и иные выплаты населению».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56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удельный вес граждан, получающих меры социальной поддержки с учетом адресности, в общей численности граждан, муниципального образования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0,01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7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охват населения и участников получающих меры социальной поддержки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950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290" name="AutoShape 2" descr="C:\Users\user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C:\Users\user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C:\Users\user\Desktop\Безыпрамянный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000636"/>
            <a:ext cx="3214678" cy="1857364"/>
          </a:xfrm>
          <a:prstGeom prst="rect">
            <a:avLst/>
          </a:prstGeom>
          <a:noFill/>
        </p:spPr>
      </p:pic>
      <p:sp>
        <p:nvSpPr>
          <p:cNvPr id="12297" name="AutoShape 9" descr="C:\Users\user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https://delfin-ershov.ru/uploads/s/q/r/w/qrwyvk3zso9s/img/full_e5Lgwfb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5000636"/>
            <a:ext cx="2916227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" y="214290"/>
          <a:ext cx="8858280" cy="6215105"/>
        </p:xfrm>
        <a:graphic>
          <a:graphicData uri="http://schemas.openxmlformats.org/drawingml/2006/table">
            <a:tbl>
              <a:tblPr/>
              <a:tblGrid>
                <a:gridCol w="484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10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37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38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38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10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869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059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0056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5896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подпрограмма 3.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«Социальное обеспечение и иные выплаты населению»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9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граждан получивших ежемесячные денежные выплаты на оплату жилого помещения и коммунальных услуг гражданам, перешедшим на пенсию из числа медицинских и фармацевтических работников муниципальных учреждений здравоохранения, проживающим в сельской местности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района.</a:t>
                      </a:r>
                    </a:p>
                  </a:txBody>
                  <a:tcPr marL="29480" marR="2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      64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6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граждан получивших субсидию на оплату жилья и коммунальных услуг</a:t>
                      </a:r>
                    </a:p>
                  </a:txBody>
                  <a:tcPr marL="29480" marR="2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1080</a:t>
                      </a: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1085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1080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1095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1100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896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4.«Повышение оплаты труда некоторых категорий работников муниципальных учреждений»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30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работников муниципальных учреждений (за исключением органов местного самоуправления), занятых на полную ставку, заработная плата которых за полную отработку за месяц нормы рабочего времени и выполнения нормы труда (трудовых обязанностей) ниже минимального размера оплаты труда</a:t>
                      </a:r>
                    </a:p>
                  </a:txBody>
                  <a:tcPr marL="29480" marR="2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78579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Муниципальная программа «Информационное общество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муниципального района»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785926"/>
          <a:ext cx="9001154" cy="5072073"/>
        </p:xfrm>
        <a:graphic>
          <a:graphicData uri="http://schemas.openxmlformats.org/drawingml/2006/table">
            <a:tbl>
              <a:tblPr/>
              <a:tblGrid>
                <a:gridCol w="4186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75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73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73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4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07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68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570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Целевые показатели муниципальной программы (индикаторы)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Единица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измерения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Прогноз конечных результатов, характеризующих эффективность реализации мероприятий Программы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7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7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7855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Программа «Информационное общество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на 2021 – 2025 года»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271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1.Доля предоставленных муниципальных услуг органами местного самоуправления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района, в электронном виде, в том числе на базе МФЦ от общего количества муници­пальных услуг, предостав­ляемых  органами местного самоуправления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района, не менее 45 процентов  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57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2.Доля перевода ПЭВМ на отечественные операционные системы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3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3.Повышение информированности граждан о деятельности органов местного самоуправления 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не менее, чем на 50 процентов   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3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4.Увеличение объемов материалов    на сайте администрации Ершовского муниципального района, освещающих значимую тематику, не менее чем на 35 процентов  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785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2 «Информационное партнерство органов местного самоуправления со средствами массовой информации»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63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 Повышение информированности граждан о деятельности органов местного самоуправления Ершовского муниципального района не менее чем на 50 процентов  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751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 Увеличение объемов материалов в СМИ и на сайте администраций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района, освещающих значимую тематику, не менее чем на 35 процентов  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57554" y="857233"/>
            <a:ext cx="564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получение гражданами и организациями преимуществ от применения информационных и телекоммуникационных технологий; обеспечение информационной открытости органов местного самоуправления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928671"/>
            <a:ext cx="135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</p:txBody>
      </p:sp>
      <p:pic>
        <p:nvPicPr>
          <p:cNvPr id="8" name="Picture 2" descr="C:\Users\user\Desktop\origina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2844" y="785794"/>
            <a:ext cx="1500198" cy="857256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857232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территорий от чрезвычайных ситуаций, обеспечение пожарной безопасности муниципального образования  до 2025 года»</a:t>
            </a: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yandex-sans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071670" y="857232"/>
            <a:ext cx="67866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программы: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необходимых условий для предотвращения гибели и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травмирования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людей при чрезвычайных ситуациях, защите</a:t>
            </a: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природной среды в зоне чрезвычайных ситуаций;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предупреждение чрезвычайных ситуаций и повышение устойчивости функционирования организаций, а также объектов социального назначения в чрезвычайных ситуациях;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готовности к действиям органов управления, сил и средств, предназначенных и выделяемых для предупреждения ликвидации чрезвычайных ситуаций;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сбор, обработка, обмен и выдача информации в области защиты населения и территорий от чрезвычайных ситуаций.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пожарной безопасности.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Borodina\Desktop\целевые показатели\1856926.jpeg"/>
          <p:cNvPicPr/>
          <p:nvPr/>
        </p:nvPicPr>
        <p:blipFill>
          <a:blip r:embed="rId2" cstate="print"/>
          <a:srcRect l="50424" t="14837" r="3178" b="41246"/>
          <a:stretch>
            <a:fillRect/>
          </a:stretch>
        </p:blipFill>
        <p:spPr bwMode="auto">
          <a:xfrm>
            <a:off x="45979" y="918504"/>
            <a:ext cx="1979712" cy="186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7" y="2857494"/>
          <a:ext cx="8858310" cy="4000506"/>
        </p:xfrm>
        <a:graphic>
          <a:graphicData uri="http://schemas.openxmlformats.org/drawingml/2006/table">
            <a:tbl>
              <a:tblPr/>
              <a:tblGrid>
                <a:gridCol w="7248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45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49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48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48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43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48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48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241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Значение показателей</a:t>
                      </a:r>
                      <a:endParaRPr lang="ru-RU" sz="7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2022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2023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2024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2025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450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«Защита населения и территорий от чрезвычайных ситуаций, обеспечение пожарной безопасности 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до 2025 года»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увеличение охвата населения, обученного в области защиты от чрезвычайных ситуаций природного и техногенного характера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усовершенствование деятельности ЕДДС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увеличение обученного состава, выполняющие обязанности в области ГО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– до 2025 года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уменьшение территорий населенных пунктов, подтапливаемых в период половодья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снижение рисков производственных аварий, катастроф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7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улучшение готовности  реагирования сил и средств к осуществлению мероприятий по ликвидации возможных или возникших чрезвычайных ситуаций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 descr="prichina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2850" y="0"/>
            <a:ext cx="285115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 descr="img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0" y="-7949"/>
            <a:ext cx="2639361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 descr="lga4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0"/>
            <a:ext cx="3643338" cy="21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7261391"/>
              </p:ext>
            </p:extLst>
          </p:nvPr>
        </p:nvGraphicFramePr>
        <p:xfrm>
          <a:off x="285720" y="2357430"/>
          <a:ext cx="8643998" cy="4143404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4753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7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3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72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27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20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606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91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37129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Подпрограмма  2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«Обеспечение пожарной безопасности на территории муниципального образования г. Ершов»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3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увеличение охвата населения, обученного в области защиты от чрезвычайных ситуаций природного и техногенного характера</a:t>
                      </a: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снижение рисков пожаров на производстве</a:t>
                      </a: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46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улучшение готовности  реагирования сил и средств к осуществлению мероприятий по ликвидации возможных или возникших чрезвычайных ситуаций</a:t>
                      </a: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3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увеличение охвата населения, обученного в области обеспечения пожарной безопасности</a:t>
                      </a: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17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обеспеченность населения противопожарной агитацией (памятки, плакаты)</a:t>
                      </a: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642918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Ершовском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муниципальном районе на 2021-2025 годы»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642919"/>
            <a:ext cx="87868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Программы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условий для развития предпринимательства и обеспечение деятельности инфраструктуры поддержки субъектов малого и среднего предпринимательства на территории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района.. 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Программы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создание условий для доступа субъектов малого и среднего предпринимательства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  к информационным и имущественным ресурсам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857362"/>
          <a:ext cx="9144000" cy="4899847"/>
        </p:xfrm>
        <a:graphic>
          <a:graphicData uri="http://schemas.openxmlformats.org/drawingml/2006/table">
            <a:tbl>
              <a:tblPr/>
              <a:tblGrid>
                <a:gridCol w="3571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57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86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86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00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86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006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2862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1434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88398"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показателей </a:t>
                      </a:r>
                      <a:endParaRPr lang="ru-RU" sz="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  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итоги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087">
                <a:tc gridSpan="9"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" action="ppaction://hlinkfile"/>
                        </a:rPr>
                        <a:t>Подпрограмма № 1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«Формирование системы информационно-консультационной поддержки субъектов малого и среднего предпринимательства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 района»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1630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2.1.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размещенных в средствах массовой информации  (в том числе в сети Интернет) актуальных материалов для информирования субъектов малого и среднего предпринимательства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1630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2.2.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размещенных на официальном сайте администрации Ершовского муниципального района  актуальных информационных материалов для субъектов малого и среднего предпринимательства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3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2.3.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проведенных заседаний Совета по развитию малого и среднего предпринимательства и инвестиционной деятельности при главе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района  и иных мероприятий, направленных на поддержку и развитие предпринимательства на территории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района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8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2.4.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проведенных мониторингов состояния, проблем и тенденций развития малого и среднего предпринимательства на территории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района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7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2.5.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консультаций, оказанных субъектам малого и среднего предпринимательства (в том числе по телефону «горячей линии») по вопросам развития и поддержки малого и среднего предпринимательства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6101"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" action="ppaction://hlinkfile"/>
                        </a:rPr>
                        <a:t>Подпрограмма № 2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«Имущественная поддержка субъектов малого и среднего предпринимательства 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района»</a:t>
                      </a:r>
                    </a:p>
                  </a:txBody>
                  <a:tcPr marL="16903" marR="16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7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3.1.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объектов, включенных в Перечень (нарастающим итогом)</a:t>
                      </a:r>
                    </a:p>
                  </a:txBody>
                  <a:tcPr marL="16903" marR="16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42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3.2.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субъектов малого и среднего предпринимательства, которым оказана имущественная поддержка (не менее)</a:t>
                      </a:r>
                    </a:p>
                  </a:txBody>
                  <a:tcPr marL="16903" marR="16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16903" marR="16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17144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Муниципальная  программа «Профилактика терроризма и экстремизма, а также минимизации и  ликвидации последствий проявлений терроризма, экстремизма на территории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муниципального района до 2025 года»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0" y="2571745"/>
          <a:ext cx="8715437" cy="4071965"/>
        </p:xfrm>
        <a:graphic>
          <a:graphicData uri="http://schemas.openxmlformats.org/drawingml/2006/table">
            <a:tbl>
              <a:tblPr/>
              <a:tblGrid>
                <a:gridCol w="7274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832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99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99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99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74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74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4830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показателей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7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932"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«Профилактика терроризма и экстремизма в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Ершовском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районе Саратовской области»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59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жителей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Саратовской области, охваченных мероприятиями информационного характера о принимаемых мерах антитеррористического характера и правилах поведения в случае угрозы возникновения террористического акта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49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Размещение информации в СМИ о реализации мероприятий способствующих воспитанию толерантности и профилактике терроризма и экстремизма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4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Изготовление агитационного и информационного материала в целях профилактики терроризма и экстремизма на территории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 Саратовской области  </a:t>
                      </a: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Рисунок 3" descr="C:\Users\user\Desktop\yekstremiz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42852"/>
            <a:ext cx="2214578" cy="227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6632"/>
            <a:ext cx="8858312" cy="109779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Объем и распределение межбюджетных трансфертов, передаваемых бюджету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муниципального района Саратовской области из бюджетов поселений в соответствии с заключенными соглашениями на 2024 год и на плановый период 2025 и 2026 годов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364006"/>
          <a:ext cx="8643998" cy="5208265"/>
        </p:xfrm>
        <a:graphic>
          <a:graphicData uri="http://schemas.openxmlformats.org/drawingml/2006/table">
            <a:tbl>
              <a:tblPr/>
              <a:tblGrid>
                <a:gridCol w="21684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8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45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45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42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42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420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748848">
                <a:tc rowSpan="3">
                  <a:txBody>
                    <a:bodyPr/>
                    <a:lstStyle/>
                    <a:p>
                      <a:pPr indent="-647700" algn="ctr">
                        <a:lnSpc>
                          <a:spcPts val="1370"/>
                        </a:lnSpc>
                        <a:spcBef>
                          <a:spcPts val="450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r>
                        <a:rPr lang="ru-RU" sz="1200" i="0" baseline="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образования, предоставившего межбюджетные трансферты</a:t>
                      </a:r>
                      <a:endParaRPr lang="ru-RU" sz="12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-647700" algn="ctr">
                        <a:lnSpc>
                          <a:spcPts val="1300"/>
                        </a:lnSpc>
                        <a:spcBef>
                          <a:spcPts val="450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 в части формирования и исполнения бюджетов поселений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-647700" algn="ctr">
                        <a:lnSpc>
                          <a:spcPts val="1300"/>
                        </a:lnSpc>
                        <a:spcBef>
                          <a:spcPts val="45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 по осуществлению внешнего муниципального финансового контроля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6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647700" algn="ctr">
                        <a:lnSpc>
                          <a:spcPts val="1300"/>
                        </a:lnSpc>
                        <a:spcBef>
                          <a:spcPts val="450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Times New Roman"/>
                          <a:cs typeface="Times New Roman"/>
                        </a:rPr>
                        <a:t>2024год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25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2025год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2026год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Антоновское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35,6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36,9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Декабристское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58,5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69,7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Марьевское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40,4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Миусское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36,1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37,6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43,2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Новокраснянское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39,9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Новорепинское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107,7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Новосельское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Перекопновское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52,9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63,2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г. Ершов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103,3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103,3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103,3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442,2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459,4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527,4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103,3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103,3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103,3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7207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116632"/>
            <a:ext cx="8420072" cy="36004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Гражданин, его участие в бюджетном процессе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187624" y="591979"/>
            <a:ext cx="6934200" cy="432048"/>
          </a:xfrm>
          <a:prstGeom prst="rect">
            <a:avLst/>
          </a:prstGeom>
          <a:ln/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1">
                <a:shade val="30000"/>
                <a:satMod val="2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формировать доходную  часть бюджета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1146602"/>
            <a:ext cx="5272088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налогоплательщик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451450" y="1874269"/>
            <a:ext cx="484188" cy="42862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20" y="2285993"/>
            <a:ext cx="2245287" cy="15716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/>
          <p:nvPr/>
        </p:nvSpPr>
        <p:spPr>
          <a:xfrm>
            <a:off x="2064084" y="3929066"/>
            <a:ext cx="5272089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получатель социальных гарантий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06362" y="5000637"/>
            <a:ext cx="8930134" cy="83099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социальные гарантии – расходная часть бюджета (образование, ЖКХ, культура, социальная политика, физическая культура и спорт и другие направления социальных гарантий населению)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451450" y="4572009"/>
            <a:ext cx="484188" cy="428628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64" y="5805070"/>
            <a:ext cx="1512168" cy="10101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5805070"/>
            <a:ext cx="1579395" cy="1052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5805070"/>
            <a:ext cx="1586335" cy="1052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5829300"/>
            <a:ext cx="1487220" cy="1028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="" xmlns:p14="http://schemas.microsoft.com/office/powerpoint/2010/main" val="30564001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1" y="116632"/>
            <a:ext cx="8501121" cy="778416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Программа муниципальных внутренних заимствований  бюджета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муниципального района Саратовской области на 2023 год и на плановый период 2024 и 2025 годов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7507873"/>
              </p:ext>
            </p:extLst>
          </p:nvPr>
        </p:nvGraphicFramePr>
        <p:xfrm>
          <a:off x="285721" y="1397000"/>
          <a:ext cx="8572558" cy="5092294"/>
        </p:xfrm>
        <a:graphic>
          <a:graphicData uri="http://schemas.openxmlformats.org/drawingml/2006/table">
            <a:tbl>
              <a:tblPr/>
              <a:tblGrid>
                <a:gridCol w="5162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25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83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91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91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00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382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2674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1626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460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	                  	             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Виды долговых обязательств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2024год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2025год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3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привлечения средств в бюджет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погашения долговых обязательств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Предельные сроки погашения долговых обязательств     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привлечения средств в бюджет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погашения долговых обязательств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Предельные сроки погашения долговых обязательств     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привлечения средств в бюджет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погашения долговых обязательств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Предельные сроки погашения долговых обязательств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25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Кредиты, полученные от </a:t>
                      </a:r>
                      <a:r>
                        <a:rPr lang="ru-RU" sz="1200" spc="-2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других бюджетов бюджетной системы Российской Федерации в валюте Российской Федерации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3997" cy="928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Социально-значимые проекты, планируемые к реализации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Ершовском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муниципальном районе Саратовской области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00232" y="1428737"/>
            <a:ext cx="70009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eaLnBrk="0" hangingPunct="0"/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федерального проекта «Современная школа» национального проекта «Образование» будут открыты на базе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МОУ "Средняя общеобразовательная школа п.Учебный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района Саратовской области« и  МОУ "Средняя общеобразовательная школа с.Лобки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района Саратовской области«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«Центры цифрового и гуманитарного профилей «Точка роста»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000372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Реализация регионального проекта (программы) в целях выполнения задач федерального проекта  « Цифровая образовательная среда»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4071942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Обеспечение функционирования центров цифрового образования детей «IT-куб»  в МОУ «Средняя общеобразовательная школа N3 г.Ершова Саратовской области» - 1391,3 т.р.</a:t>
            </a:r>
          </a:p>
        </p:txBody>
      </p:sp>
      <p:sp>
        <p:nvSpPr>
          <p:cNvPr id="2050" name="AutoShape 2" descr="C:\Users\user\Desktop\i (3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soripkro.ru/images/edcenter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soripkro.ru/images/edcenter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user\Desktop\it-cube-logo-dark-c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00504"/>
            <a:ext cx="1143008" cy="1071570"/>
          </a:xfrm>
          <a:prstGeom prst="rect">
            <a:avLst/>
          </a:prstGeom>
          <a:noFill/>
        </p:spPr>
      </p:pic>
      <p:pic>
        <p:nvPicPr>
          <p:cNvPr id="2059" name="Picture 11" descr="На базе ГБОУ ИРО Краснодарского края в рамках регионального проекта «Цифров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28934"/>
            <a:ext cx="1000132" cy="857256"/>
          </a:xfrm>
          <a:prstGeom prst="rect">
            <a:avLst/>
          </a:prstGeom>
          <a:noFill/>
        </p:spPr>
      </p:pic>
      <p:pic>
        <p:nvPicPr>
          <p:cNvPr id="2061" name="Picture 13" descr="https://ug.ru/wp-content/uploads/2020/11/tochka-ros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36"/>
            <a:ext cx="1857389" cy="107157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542926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Проведение капитального и текущего ремонта, техническое оснащение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Марьевского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СДК -2000,0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т.р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20724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632848" cy="4525963"/>
          </a:xfrm>
        </p:spPr>
        <p:txBody>
          <a:bodyPr/>
          <a:lstStyle/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информационно-аналитического материала «Открытый бюджет для граждан -  бюджет Ершовского муниципального района Саратовской области на 2022 год и на плановый период 20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и 2024 годов» является финансовое управление администрации Ершовского муниципального района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Контактная информация для граждан: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413100, Саратовская область, г. Ершов, ул. Интернациональная, д. 7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(845-64) 5-26-37,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fu_ershov@mail.ru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с 8-00 до 17-00. 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5-26-26 (106) Председатель комитета по финансовым вопросам, начальник финансового управления  администрации ЕМР – Рыбалкина Татьяна Михайловна   </a:t>
            </a:r>
          </a:p>
          <a:p>
            <a:pPr marL="36512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28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264" y="692696"/>
            <a:ext cx="8781652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Составление, рассмотрение, утверждение и исполнение местного бюджета осуществляется в соответствии с Бюджетным кодексом РФ, Уставом Ершовского муниципального района, Решением Собрания депутатов Ершовского муниципального района от 22 ноября 2017 года № 61-356 «Об утверждении Положения о бюджетном процессе в Ершовском муниципальном  районе»,  проект Закона Саратовской области  «Об областном бюджете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2026годов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проект Решения Собрания депутатов Ершовского муниципального района «О бюджете на 2024 год и плановый период 20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и 2026 годов».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75940" y="2695769"/>
            <a:ext cx="8784976" cy="3600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 межбюджетных отношениях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7400" y="3241068"/>
            <a:ext cx="8781652" cy="33547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Саратовской области регулируются Законом Саратовской области  от 20 декабря 2005 года № 137-ЗСО «О межбюджетных отношениях  в Саратовской области», в соответствии с которым межбюджетные трансферты из областного бюджета местным бюджетам предоставляются в форме: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дотаций на выравнивание бюджетной обеспеченности;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субсидий;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субвенций для реализации полномочий органов государственной власти субъектов Российской Федерации;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иных межбюджетных трансфертов.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распределение межбюджетных трансфертов из областного бюджета между муниципальными образованиями утверждается ежегодно Законом Саратовской области «Об областном бюджете» на очередной финансовый год и плановый период.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89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 деление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264" y="692696"/>
            <a:ext cx="8781652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Ершовский муниципальный район состоит из одиннадцати муниципальных образований: 1 городское поселение и 8 сельских поселений. Территория муниципального района заключается в границах, закрепленных действующим административно-территориальным устройством Саратовской области, площадью – 4300 км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Административный центр района – город Ершов.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границы Ершовского муниципального района входят: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муниципальное образование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Ершов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(город Ершов; поселок Учебный; поселок Прудовой; поселок Полуденный);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сельские поселения: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Антоновское муниципальное образование, Декабристское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Марьевское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Миусское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Новокраснянское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Новорепинское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Новосельское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Перекопновское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312028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публичных слушаний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264" y="692696"/>
            <a:ext cx="8781652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со статьей 28 Федерального закона от 6 октября 2003 года № 131-ФЗ "Об общих принципах организации местного самоуправления в Российской Федерации", статьей 12 Устава Ершовского муниципального района, Решением Собрания депутатов Ершовского муниципального района Саратовской области от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марта 20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г. № 54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296    «Об утверждении Положения о порядке организации и проведения публичных слушаний в Ершовском муниципальном районе» с изменениями от 29 июня 2018 г. № 70-397, по проекту бюджета Ершовского муниципального района прошли __ декабря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является одной из форм непосредственного осуществления жителями Ершовского района  местного самоуправления.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5940" y="2871556"/>
            <a:ext cx="8784976" cy="3600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бюджета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264" y="3367948"/>
            <a:ext cx="8781652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Ершовского муниципального района на 202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и на плановый период 202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202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годов подготовлен в соответствии с требованиями Бюджетного кодекса Российской Федерации, с учетом особенностей формирования консолидированного бюджета области на 202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и на плановый период 202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202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годов, рекомендованных к исполнению Министерством финансов Саратовской области.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и на плановый период 202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202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годов   утверждены  основные показатели бюджета Ершовского муниципального района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8648083"/>
              </p:ext>
            </p:extLst>
          </p:nvPr>
        </p:nvGraphicFramePr>
        <p:xfrm>
          <a:off x="158800" y="5715015"/>
          <a:ext cx="8802116" cy="1226959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595524">
                  <a:extLst>
                    <a:ext uri="{9D8B030D-6E8A-4147-A177-3AD203B41FA5}">
                      <a16:colId xmlns="" xmlns:a16="http://schemas.microsoft.com/office/drawing/2014/main" val="3283345710"/>
                    </a:ext>
                  </a:extLst>
                </a:gridCol>
                <a:gridCol w="1746587">
                  <a:extLst>
                    <a:ext uri="{9D8B030D-6E8A-4147-A177-3AD203B41FA5}">
                      <a16:colId xmlns="" xmlns:a16="http://schemas.microsoft.com/office/drawing/2014/main" val="3146752332"/>
                    </a:ext>
                  </a:extLst>
                </a:gridCol>
                <a:gridCol w="1745639">
                  <a:extLst>
                    <a:ext uri="{9D8B030D-6E8A-4147-A177-3AD203B41FA5}">
                      <a16:colId xmlns="" xmlns:a16="http://schemas.microsoft.com/office/drawing/2014/main" val="611458696"/>
                    </a:ext>
                  </a:extLst>
                </a:gridCol>
                <a:gridCol w="1714366">
                  <a:extLst>
                    <a:ext uri="{9D8B030D-6E8A-4147-A177-3AD203B41FA5}">
                      <a16:colId xmlns="" xmlns:a16="http://schemas.microsoft.com/office/drawing/2014/main" val="1317658949"/>
                    </a:ext>
                  </a:extLst>
                </a:gridCol>
              </a:tblGrid>
              <a:tr h="38571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1295071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доходов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896037,2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763 613,3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681 242,2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0466385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расходов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896 037,2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756 166,2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670 064,3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661089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7447,1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11177,9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4120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5187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116632"/>
            <a:ext cx="8934896" cy="360040"/>
          </a:xfrm>
          <a:prstGeom prst="rect">
            <a:avLst/>
          </a:prstGeom>
          <a:ln w="9525" cap="flat" cmpd="sng" algn="ctr">
            <a:solidFill>
              <a:schemeClr val="accent3">
                <a:shade val="60000"/>
                <a:satMod val="300000"/>
              </a:schemeClr>
            </a:solidFill>
            <a:prstDash val="solid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приоритеты бюджетной и налоговой политики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7634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Налоговая политика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42844" y="857232"/>
            <a:ext cx="885831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2024 - 2026 годах налоговая политика, как и в предыдущие годы, будет направлена на обеспечение сбалансированности и увеличение доходного потенциала бюджета и предусматривает следующие основные направления: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проведение мероприятий, направленных на легализацию предпринимательской деятельности, содействие вовлечению граждан в предпринимательскую деятельность и сокращение неформальной занятости путем расширения практики применения налога на профессиональный доход, регистрацию граждан в качестве «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самозанятых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и вовлечение их в экономику;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поддержка инвестиционной активности в районе и обеспечение стабильных налоговых условий для ведения предпринимательской деятельности;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совершенствование методов администрирования доходов, повышение уровня ответственности главных администраторов доходов бюджета района за качество прогнозирования доходов в целях повышения эффективности администрирования налоговых и неналоговых доходов, подлежащих зачислению в бюджет;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обеспечение высокого уровня собираемости налогов при реализации мероприятий, направленных на сокращение недоимки по налогам и сборам;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продолжение политики обоснованности и эффективности применения налоговых льгот, пересмотр условий их предоставления, отмена неэффективных и невостребованных льгот;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осуществление эффективного взаимодействия с налоговыми органами в целях улучшения информационного обмена, повышения уровня собираемости налоговых доходов в бюджет;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продолжение проведения работы в районе мероприятий по выявлению правообладателей ранее учтенных объектов недвижимости, направление сведений о правообладателях данных объектов недвижимости для внесения в Единый государственный реестр недвижимости (с учетом положений статьи 69.1 Федерального закона от 13 июля 2015 года № 218-ФЗ «О государственной регистрации недвижимости» и статьи 6 Федерального закона от 30 декабря 2020 года № 518-ФЗ «О внесении изменений в отдельные законодательные акты Российской Федерации»);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продолжение взаимодействия и сотрудничества с Управлением Федеральной налоговой службы по Саратовской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области по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контролю за исполнением налоговых обязательств физическими лицами, сдающими в аренду (наем) жилые помещения;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Другая 12">
      <a:dk1>
        <a:sysClr val="windowText" lastClr="000000"/>
      </a:dk1>
      <a:lt1>
        <a:sysClr val="window" lastClr="FFFFFF"/>
      </a:lt1>
      <a:dk2>
        <a:srgbClr val="B4F3FE"/>
      </a:dk2>
      <a:lt2>
        <a:srgbClr val="00B0F0"/>
      </a:lt2>
      <a:accent1>
        <a:srgbClr val="BBB4FB"/>
      </a:accent1>
      <a:accent2>
        <a:srgbClr val="FF0000"/>
      </a:accent2>
      <a:accent3>
        <a:srgbClr val="6BB1C9"/>
      </a:accent3>
      <a:accent4>
        <a:srgbClr val="A246F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31698</TotalTime>
  <Words>8824</Words>
  <Application>Microsoft Office PowerPoint</Application>
  <PresentationFormat>Экран (4:3)</PresentationFormat>
  <Paragraphs>2307</Paragraphs>
  <Slides>52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Техническая</vt:lpstr>
      <vt:lpstr>    </vt:lpstr>
      <vt:lpstr>Слайд 2</vt:lpstr>
      <vt:lpstr>Что такое бюджет 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Основные показатели социально-экономического развития Ершовского муниципального района Саратовской области</vt:lpstr>
      <vt:lpstr>Доходы бюджета</vt:lpstr>
      <vt:lpstr>Слайд 14</vt:lpstr>
      <vt:lpstr>Слайд 15</vt:lpstr>
      <vt:lpstr>Слайд 16</vt:lpstr>
      <vt:lpstr>Налоговые доходы бюджета Ершовского муниципального района</vt:lpstr>
      <vt:lpstr>Структура неналоговых доходов и их соотношение с аналогичными показателями 2022-2026 годов представлена в графике:</vt:lpstr>
      <vt:lpstr>Слайд 19</vt:lpstr>
      <vt:lpstr>Динамика распределения расходов бюджета Ершовского муниципального района</vt:lpstr>
      <vt:lpstr>Слайд 21</vt:lpstr>
      <vt:lpstr>Расходы бюджета Ершовского муниципального района на 2024 год</vt:lpstr>
      <vt:lpstr>Предварительные итоги социально – экономического  развития за 9 месяцев 2023 года и ожидаемые итоги социально – экономического развития Ершовского муниципального района за  2023 год.</vt:lpstr>
      <vt:lpstr>Слайд 24</vt:lpstr>
      <vt:lpstr>Слайд 25</vt:lpstr>
      <vt:lpstr>Слайд 26</vt:lpstr>
      <vt:lpstr>Слайд 27</vt:lpstr>
      <vt:lpstr>МУНИЦИПАЛЬНЫЕ ПРОГРАММЫ</vt:lpstr>
      <vt:lpstr>Слайд 29</vt:lpstr>
      <vt:lpstr>Слайд 30</vt:lpstr>
      <vt:lpstr>Слайд 31</vt:lpstr>
      <vt:lpstr>Муниципальная программа: «Развитие физической культуры, спорта и молодежной политики Ершовского муниципального района до 2025года»</vt:lpstr>
      <vt:lpstr>Слайд 33</vt:lpstr>
      <vt:lpstr>Слайд 34</vt:lpstr>
      <vt:lpstr>Муниципальная программа «Культура Ершовского муниципального района Саратовской области до 2025 года»</vt:lpstr>
      <vt:lpstr>Слайд 36</vt:lpstr>
      <vt:lpstr>Муниципальная программа «Развитие транспортной системы Ершовского муниципального района»</vt:lpstr>
      <vt:lpstr>Муниципальная программа «Развитие муниципального управления Ершовского муниципального района до 2025года»</vt:lpstr>
      <vt:lpstr>Слайд 39</vt:lpstr>
      <vt:lpstr>Муниципальная программа  «Улучшение условий и охраны труда на рабочих местах в Ершовском муниципальном районе» </vt:lpstr>
      <vt:lpstr>Слайд 41</vt:lpstr>
      <vt:lpstr>Муниципальная программа: «Социальная поддержка и социальное обслуживание граждан Ершовского муниципального района до 2025 года»</vt:lpstr>
      <vt:lpstr>Слайд 43</vt:lpstr>
      <vt:lpstr>Муниципальная программа «Информационное общество Ершовского муниципального района» </vt:lpstr>
      <vt:lpstr>Муниципальная программа «Защита населения и территорий от чрезвычайных ситуаций, обеспечение пожарной безопасности муниципального образования  до 2025 года»</vt:lpstr>
      <vt:lpstr>Слайд 46</vt:lpstr>
      <vt:lpstr>Муниципальная программа «Развитие и поддержка малого и среднего предпринимательства в Ершовском муниципальном районе на 2021-2025 годы»</vt:lpstr>
      <vt:lpstr>Муниципальная  программа «Профилактика терроризма и экстремизма, а также минимизации и  ликвидации последствий проявлений терроризма, экстремизма на территории Ершовского муниципального района до 2025 года» </vt:lpstr>
      <vt:lpstr>Объем и распределение межбюджетных трансфертов, передаваемых бюджету Ершовского муниципального района Саратовской области из бюджетов поселений в соответствии с заключенными соглашениями на 2024 год и на плановый период 2025 и 2026 годов</vt:lpstr>
      <vt:lpstr>Программа муниципальных внутренних заимствований  бюджета Ершовского муниципального района Саратовской области на 2023 год и на плановый период 2024 и 2025 годов</vt:lpstr>
      <vt:lpstr>Социально-значимые проекты, планируемые к реализации в Ершовском муниципальном районе Саратовской области</vt:lpstr>
      <vt:lpstr>Слайд 52</vt:lpstr>
    </vt:vector>
  </TitlesOfParts>
  <Company>2222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cp:lastModifiedBy>user</cp:lastModifiedBy>
  <cp:revision>2624</cp:revision>
  <dcterms:created xsi:type="dcterms:W3CDTF">2013-04-17T07:52:47Z</dcterms:created>
  <dcterms:modified xsi:type="dcterms:W3CDTF">2023-11-17T10:02:04Z</dcterms:modified>
</cp:coreProperties>
</file>