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7556500" cy="106934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36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250" y="407189"/>
            <a:ext cx="672175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2800" b="1" spc="-35" dirty="0" smtClean="0">
                <a:solidFill>
                  <a:srgbClr val="005E8A"/>
                </a:solidFill>
                <a:latin typeface="Myriad Pro" pitchFamily="34" charset="0"/>
                <a:cs typeface="Arial"/>
              </a:rPr>
              <a:t>РАБОТОДАТЕЛЯМ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7850" y="3088119"/>
            <a:ext cx="6705600" cy="54912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625" indent="87313" algn="just">
              <a:buClr>
                <a:schemeClr val="tx2">
                  <a:lumMod val="75000"/>
                </a:schemeClr>
              </a:buClr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8 ноября 2022 года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вступило в силу постановление Правления ПФР от 13 октября 2022 г. № 217п «О внесении изменений в постановление Правления Пенсионного фонда РФ от 25 декабря 2019 г. № 730п», которое принято Пенсионным фондом в целях реализации Федерального закона от 7 октября 2022 г. № 379-ФЗ «О внесении изменений в отдельные законодательные акты Российской Федерации».</a:t>
            </a:r>
          </a:p>
          <a:p>
            <a:pPr marL="174625" indent="87313" algn="just">
              <a:buClr>
                <a:schemeClr val="tx2">
                  <a:lumMod val="75000"/>
                </a:schemeClr>
              </a:buClr>
            </a:pP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87313" algn="just">
              <a:buClr>
                <a:schemeClr val="tx2">
                  <a:lumMod val="75000"/>
                </a:schemeClr>
              </a:buClr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Указанным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постановлением внесены изменения в формат сведений о трудовой деятельности зарегистрированного лица и порядок  заполнения в случаях приостановления и возобновления действия трудового договора в связи с призывом работника на военную службу. 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87313" algn="just">
              <a:buClr>
                <a:schemeClr val="tx2">
                  <a:lumMod val="75000"/>
                </a:schemeClr>
              </a:buClr>
            </a:pP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87313" algn="just">
              <a:buClr>
                <a:schemeClr val="tx2">
                  <a:lumMod val="75000"/>
                </a:schemeClr>
              </a:buClr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Перечень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кадровых мероприятий в графе 3 «Сведения о приеме, переводе, увольнении» формы СЗВ-ТД дополнен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сведениями: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ПРИОСТАНОВЛЕНИЕ” 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“ВОЗОБНОВЛЕНИЕ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174625" indent="87313" algn="just">
              <a:buClr>
                <a:schemeClr val="tx2">
                  <a:lumMod val="75000"/>
                </a:schemeClr>
              </a:buClr>
            </a:pP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87313" algn="just">
              <a:buClr>
                <a:schemeClr val="tx2">
                  <a:lumMod val="75000"/>
                </a:schemeClr>
              </a:buClr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Обращаем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внимание, что сведения о трудовой деятельности должны представляться в срок не позднее рабочего дня, следующего за днем издания приказа, подтверждающего приостановление или возобновление трудовых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отношений.</a:t>
            </a:r>
          </a:p>
          <a:p>
            <a:pPr marL="174625" indent="87313" algn="just">
              <a:buClr>
                <a:schemeClr val="tx2">
                  <a:lumMod val="75000"/>
                </a:schemeClr>
              </a:buClr>
            </a:pPr>
            <a:endParaRPr lang="ru-RU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87313" algn="just">
              <a:buClr>
                <a:schemeClr val="tx2">
                  <a:lumMod val="75000"/>
                </a:schemeClr>
              </a:buClr>
            </a:pPr>
            <a:endParaRPr lang="ru-RU" sz="1600" dirty="0" smtClean="0">
              <a:latin typeface="Myriad Pro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7850" y="8485300"/>
            <a:ext cx="6948000" cy="1509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lvl="0" algn="just">
              <a:spcBef>
                <a:spcPts val="100"/>
              </a:spcBef>
            </a:pPr>
            <a:r>
              <a:rPr lang="ru-RU" b="1" spc="-20" dirty="0" smtClean="0">
                <a:solidFill>
                  <a:prstClr val="black"/>
                </a:solidFill>
                <a:latin typeface="Myriad Pro Light" pitchFamily="34" charset="0"/>
                <a:cs typeface="Arial"/>
              </a:rPr>
              <a:t>На сайте Пенсионного фонда России  </a:t>
            </a:r>
            <a:r>
              <a:rPr lang="ru-RU" b="1" u="sng" spc="-20" dirty="0" smtClean="0">
                <a:solidFill>
                  <a:schemeClr val="accent1">
                    <a:lumMod val="75000"/>
                  </a:schemeClr>
                </a:solidFill>
                <a:cs typeface="Arial"/>
              </a:rPr>
              <a:t>PFR.GOV.RU</a:t>
            </a:r>
            <a:r>
              <a:rPr lang="ru-RU" b="1" spc="-20" dirty="0" smtClean="0">
                <a:solidFill>
                  <a:schemeClr val="accent1">
                    <a:lumMod val="75000"/>
                  </a:schemeClr>
                </a:solidFill>
                <a:cs typeface="Arial"/>
              </a:rPr>
              <a:t> </a:t>
            </a:r>
            <a:r>
              <a:rPr lang="ru-RU" b="1" spc="-20" dirty="0" smtClean="0">
                <a:solidFill>
                  <a:prstClr val="black"/>
                </a:solidFill>
                <a:latin typeface="Myriad Pro Light" pitchFamily="34" charset="0"/>
                <a:cs typeface="Arial"/>
              </a:rPr>
              <a:t>в свободном доступе размещены программные средства для подготовки страхователями отчетности, которые в значительной степени облегчают процесс подготовки и сдачи отчетности для плательщиков страховых взносов</a:t>
            </a:r>
            <a:endParaRPr lang="ru-RU" sz="2000" u="sng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4000" y="1536700"/>
            <a:ext cx="6948000" cy="1224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5080" lvl="0" algn="ctr">
              <a:spcBef>
                <a:spcPts val="100"/>
              </a:spcBef>
            </a:pPr>
            <a:r>
              <a:rPr lang="ru-RU" sz="2000" spc="-15" dirty="0" smtClean="0">
                <a:solidFill>
                  <a:prstClr val="black"/>
                </a:solidFill>
                <a:latin typeface="Myriad Pro" pitchFamily="34" charset="0"/>
                <a:cs typeface="Arial"/>
              </a:rPr>
              <a:t>Информация о сроках представления и порядке заполнения формы «Сведения о трудовой деятельности зарегистрированного лица (СЗВ-ТД)» в отношении работников, призванных на военную службу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213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Гуцуляк Дмитрий Владимирович</dc:creator>
  <cp:lastModifiedBy>Илюшина Елена Сергеевна</cp:lastModifiedBy>
  <cp:revision>35</cp:revision>
  <cp:lastPrinted>2022-11-11T05:32:25Z</cp:lastPrinted>
  <dcterms:created xsi:type="dcterms:W3CDTF">2022-03-09T10:41:17Z</dcterms:created>
  <dcterms:modified xsi:type="dcterms:W3CDTF">2022-11-11T05:32:44Z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