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797675" cy="9928225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Roboto" panose="020B060402020202020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141"/>
    <a:srgbClr val="404242"/>
    <a:srgbClr val="3E4040"/>
    <a:srgbClr val="414343"/>
    <a:srgbClr val="FFFFFF"/>
    <a:srgbClr val="CD3535"/>
    <a:srgbClr val="F1450F"/>
    <a:srgbClr val="24ABC2"/>
    <a:srgbClr val="36C3DA"/>
    <a:srgbClr val="25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125" d="100"/>
          <a:sy n="125" d="100"/>
        </p:scale>
        <p:origin x="-1470" y="1716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19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52004" y="1421703"/>
            <a:ext cx="585186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rgbClr val="3E4040"/>
                </a:solidFill>
                <a:latin typeface="Golos Text" panose="020B0604020202020204" charset="0"/>
                <a:ea typeface="Golos Text" panose="020B0604020202020204" charset="0"/>
              </a:rPr>
              <a:t>Налоговые уведомления – на ЕПГУ</a:t>
            </a:r>
            <a:endParaRPr lang="ru-RU" sz="1800" b="1" dirty="0">
              <a:solidFill>
                <a:srgbClr val="3E4040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4BD9E14-29F9-9642-BFAE-C66AE541131E}"/>
              </a:ext>
            </a:extLst>
          </p:cNvPr>
          <p:cNvSpPr/>
          <p:nvPr/>
        </p:nvSpPr>
        <p:spPr>
          <a:xfrm>
            <a:off x="5296937" y="8398307"/>
            <a:ext cx="1206451" cy="1172036"/>
          </a:xfrm>
          <a:custGeom>
            <a:avLst/>
            <a:gdLst>
              <a:gd name="connsiteX0" fmla="*/ 1103086 w 1206451"/>
              <a:gd name="connsiteY0" fmla="*/ 0 h 1172036"/>
              <a:gd name="connsiteX1" fmla="*/ 1206451 w 1206451"/>
              <a:gd name="connsiteY1" fmla="*/ 103365 h 1172036"/>
              <a:gd name="connsiteX2" fmla="*/ 1206451 w 1206451"/>
              <a:gd name="connsiteY2" fmla="*/ 1068672 h 1172036"/>
              <a:gd name="connsiteX3" fmla="*/ 1103086 w 1206451"/>
              <a:gd name="connsiteY3" fmla="*/ 1172036 h 1172036"/>
              <a:gd name="connsiteX4" fmla="*/ 103365 w 1206451"/>
              <a:gd name="connsiteY4" fmla="*/ 1172036 h 1172036"/>
              <a:gd name="connsiteX5" fmla="*/ 0 w 1206451"/>
              <a:gd name="connsiteY5" fmla="*/ 1068672 h 1172036"/>
              <a:gd name="connsiteX6" fmla="*/ 0 w 1206451"/>
              <a:gd name="connsiteY6" fmla="*/ 103365 h 1172036"/>
              <a:gd name="connsiteX7" fmla="*/ 103365 w 1206451"/>
              <a:gd name="connsiteY7" fmla="*/ 0 h 117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451" h="1172036">
                <a:moveTo>
                  <a:pt x="1103086" y="0"/>
                </a:moveTo>
                <a:cubicBezTo>
                  <a:pt x="1160173" y="0"/>
                  <a:pt x="1206451" y="46278"/>
                  <a:pt x="1206451" y="103365"/>
                </a:cubicBezTo>
                <a:lnTo>
                  <a:pt x="1206451" y="1068672"/>
                </a:lnTo>
                <a:cubicBezTo>
                  <a:pt x="1206451" y="1125758"/>
                  <a:pt x="1160173" y="1172036"/>
                  <a:pt x="1103086" y="1172036"/>
                </a:cubicBezTo>
                <a:lnTo>
                  <a:pt x="103365" y="1172036"/>
                </a:lnTo>
                <a:cubicBezTo>
                  <a:pt x="46278" y="1172036"/>
                  <a:pt x="0" y="1125758"/>
                  <a:pt x="0" y="1068672"/>
                </a:cubicBezTo>
                <a:lnTo>
                  <a:pt x="0" y="103365"/>
                </a:lnTo>
                <a:cubicBezTo>
                  <a:pt x="0" y="46278"/>
                  <a:pt x="46278" y="0"/>
                  <a:pt x="103365" y="0"/>
                </a:cubicBezTo>
                <a:close/>
              </a:path>
            </a:pathLst>
          </a:custGeom>
          <a:solidFill>
            <a:srgbClr val="F2F5FB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22E1AD1-9425-9E40-700A-8675C9229A98}"/>
              </a:ext>
            </a:extLst>
          </p:cNvPr>
          <p:cNvSpPr/>
          <p:nvPr/>
        </p:nvSpPr>
        <p:spPr>
          <a:xfrm>
            <a:off x="4728187" y="8693931"/>
            <a:ext cx="292340" cy="494205"/>
          </a:xfrm>
          <a:custGeom>
            <a:avLst/>
            <a:gdLst>
              <a:gd name="connsiteX0" fmla="*/ 248197 w 292340"/>
              <a:gd name="connsiteY0" fmla="*/ 0 h 494205"/>
              <a:gd name="connsiteX1" fmla="*/ 292340 w 292340"/>
              <a:gd name="connsiteY1" fmla="*/ 44143 h 494205"/>
              <a:gd name="connsiteX2" fmla="*/ 292340 w 292340"/>
              <a:gd name="connsiteY2" fmla="*/ 450063 h 494205"/>
              <a:gd name="connsiteX3" fmla="*/ 248197 w 292340"/>
              <a:gd name="connsiteY3" fmla="*/ 494206 h 494205"/>
              <a:gd name="connsiteX4" fmla="*/ 44143 w 292340"/>
              <a:gd name="connsiteY4" fmla="*/ 494206 h 494205"/>
              <a:gd name="connsiteX5" fmla="*/ 0 w 292340"/>
              <a:gd name="connsiteY5" fmla="*/ 450063 h 494205"/>
              <a:gd name="connsiteX6" fmla="*/ 0 w 292340"/>
              <a:gd name="connsiteY6" fmla="*/ 44143 h 494205"/>
              <a:gd name="connsiteX7" fmla="*/ 44143 w 292340"/>
              <a:gd name="connsiteY7" fmla="*/ 0 h 49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40" h="494205">
                <a:moveTo>
                  <a:pt x="248197" y="0"/>
                </a:moveTo>
                <a:cubicBezTo>
                  <a:pt x="272577" y="0"/>
                  <a:pt x="292340" y="19763"/>
                  <a:pt x="292340" y="44143"/>
                </a:cubicBezTo>
                <a:lnTo>
                  <a:pt x="292340" y="450063"/>
                </a:lnTo>
                <a:cubicBezTo>
                  <a:pt x="292340" y="474442"/>
                  <a:pt x="272577" y="494206"/>
                  <a:pt x="248197" y="494206"/>
                </a:cubicBezTo>
                <a:lnTo>
                  <a:pt x="44143" y="494206"/>
                </a:lnTo>
                <a:cubicBezTo>
                  <a:pt x="19763" y="494206"/>
                  <a:pt x="0" y="474442"/>
                  <a:pt x="0" y="450063"/>
                </a:cubicBezTo>
                <a:lnTo>
                  <a:pt x="0" y="44143"/>
                </a:lnTo>
                <a:cubicBezTo>
                  <a:pt x="0" y="19763"/>
                  <a:pt x="19763" y="0"/>
                  <a:pt x="44143" y="0"/>
                </a:cubicBezTo>
                <a:close/>
              </a:path>
            </a:pathLst>
          </a:custGeom>
          <a:solidFill>
            <a:srgbClr val="C9EAFA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DABB3318-4941-D4B7-6170-5543A86A386A}"/>
              </a:ext>
            </a:extLst>
          </p:cNvPr>
          <p:cNvSpPr/>
          <p:nvPr/>
        </p:nvSpPr>
        <p:spPr>
          <a:xfrm>
            <a:off x="4806865" y="8403536"/>
            <a:ext cx="559021" cy="1135433"/>
          </a:xfrm>
          <a:custGeom>
            <a:avLst/>
            <a:gdLst>
              <a:gd name="connsiteX0" fmla="*/ 0 w 559021"/>
              <a:gd name="connsiteY0" fmla="*/ 341104 h 1135433"/>
              <a:gd name="connsiteX1" fmla="*/ 559022 w 559021"/>
              <a:gd name="connsiteY1" fmla="*/ 0 h 1135433"/>
              <a:gd name="connsiteX2" fmla="*/ 517676 w 559021"/>
              <a:gd name="connsiteY2" fmla="*/ 1135433 h 1135433"/>
              <a:gd name="connsiteX3" fmla="*/ 0 w 559021"/>
              <a:gd name="connsiteY3" fmla="*/ 382450 h 1135433"/>
              <a:gd name="connsiteX4" fmla="*/ 0 w 559021"/>
              <a:gd name="connsiteY4" fmla="*/ 341104 h 113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021" h="1135433">
                <a:moveTo>
                  <a:pt x="0" y="341104"/>
                </a:moveTo>
                <a:lnTo>
                  <a:pt x="559022" y="0"/>
                </a:lnTo>
                <a:lnTo>
                  <a:pt x="517676" y="1135433"/>
                </a:lnTo>
                <a:lnTo>
                  <a:pt x="0" y="382450"/>
                </a:lnTo>
                <a:lnTo>
                  <a:pt x="0" y="341104"/>
                </a:lnTo>
                <a:close/>
              </a:path>
            </a:pathLst>
          </a:custGeom>
          <a:solidFill>
            <a:srgbClr val="F2F5FB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CF947010-B419-2234-15CB-98AE8455D23E}"/>
              </a:ext>
            </a:extLst>
          </p:cNvPr>
          <p:cNvSpPr/>
          <p:nvPr/>
        </p:nvSpPr>
        <p:spPr>
          <a:xfrm>
            <a:off x="4782179" y="8746951"/>
            <a:ext cx="40129" cy="40129"/>
          </a:xfrm>
          <a:custGeom>
            <a:avLst/>
            <a:gdLst>
              <a:gd name="connsiteX0" fmla="*/ 20065 w 40129"/>
              <a:gd name="connsiteY0" fmla="*/ 40130 h 40129"/>
              <a:gd name="connsiteX1" fmla="*/ 40130 w 40129"/>
              <a:gd name="connsiteY1" fmla="*/ 20065 h 40129"/>
              <a:gd name="connsiteX2" fmla="*/ 20065 w 40129"/>
              <a:gd name="connsiteY2" fmla="*/ 0 h 40129"/>
              <a:gd name="connsiteX3" fmla="*/ 0 w 40129"/>
              <a:gd name="connsiteY3" fmla="*/ 20065 h 40129"/>
              <a:gd name="connsiteX4" fmla="*/ 20065 w 40129"/>
              <a:gd name="connsiteY4" fmla="*/ 40130 h 4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29" h="40129">
                <a:moveTo>
                  <a:pt x="20065" y="40130"/>
                </a:moveTo>
                <a:cubicBezTo>
                  <a:pt x="31131" y="40130"/>
                  <a:pt x="40130" y="31131"/>
                  <a:pt x="40130" y="20065"/>
                </a:cubicBezTo>
                <a:cubicBezTo>
                  <a:pt x="40130" y="8999"/>
                  <a:pt x="31131" y="0"/>
                  <a:pt x="20065" y="0"/>
                </a:cubicBezTo>
                <a:cubicBezTo>
                  <a:pt x="8999" y="0"/>
                  <a:pt x="0" y="8999"/>
                  <a:pt x="0" y="20065"/>
                </a:cubicBezTo>
                <a:cubicBezTo>
                  <a:pt x="0" y="31131"/>
                  <a:pt x="8999" y="40130"/>
                  <a:pt x="20065" y="40130"/>
                </a:cubicBezTo>
              </a:path>
            </a:pathLst>
          </a:custGeom>
          <a:solidFill>
            <a:srgbClr val="00ACEC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F83436-F0CF-7F21-47AE-DFA8FF65D3D5}"/>
              </a:ext>
            </a:extLst>
          </p:cNvPr>
          <p:cNvSpPr txBox="1"/>
          <p:nvPr/>
        </p:nvSpPr>
        <p:spPr>
          <a:xfrm>
            <a:off x="552004" y="1844378"/>
            <a:ext cx="5851861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>
                <a:solidFill>
                  <a:srgbClr val="404242"/>
                </a:solidFill>
                <a:latin typeface="Golos Text" panose="020B0604020202020204" charset="0"/>
                <a:ea typeface="Golos Text" panose="020B0604020202020204" charset="0"/>
              </a:rPr>
              <a:t>Федеральным законом от 14.04.2023 № 125-ФЗ «О внесении изменений в часть первую Налогового кодекса Российской Федерации» с 01.07.2023 предусмотрена возможность получения налоговых уведомлений для уплаты налогов на имущество и НДФЛ, а также требований об уплате задолженности по налогам налогоплательщиками - физическими лицами в электронной форме через личный кабинет на едином портале государственных и муниципальных услуг (ЕПГУ).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33E4AA7-B12D-C265-26AB-0966A48309FE}"/>
              </a:ext>
            </a:extLst>
          </p:cNvPr>
          <p:cNvSpPr txBox="1"/>
          <p:nvPr/>
        </p:nvSpPr>
        <p:spPr>
          <a:xfrm>
            <a:off x="3852559" y="7384460"/>
            <a:ext cx="2650829" cy="8079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05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Чтобы перейти </a:t>
            </a:r>
            <a:r>
              <a:rPr lang="ru-RU" sz="105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на Единый портал государственных и муниципальных услуг, </a:t>
            </a:r>
            <a:r>
              <a:rPr lang="ru-RU" sz="105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наведите камеру Вашего смартфона на QR-код, или перейдите </a:t>
            </a:r>
            <a:r>
              <a:rPr lang="ru-RU" sz="105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на сайт </a:t>
            </a:r>
            <a:r>
              <a:rPr lang="en-US" sz="105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GOSUSLUGI</a:t>
            </a:r>
            <a:r>
              <a:rPr lang="ru-RU" sz="105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.RU</a:t>
            </a:r>
            <a:endParaRPr lang="ru-RU" sz="1050" dirty="0">
              <a:solidFill>
                <a:srgbClr val="3F414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66DB74D-FEE4-402F-6523-8120891A1FEC}"/>
              </a:ext>
            </a:extLst>
          </p:cNvPr>
          <p:cNvSpPr txBox="1"/>
          <p:nvPr/>
        </p:nvSpPr>
        <p:spPr>
          <a:xfrm>
            <a:off x="552004" y="3282716"/>
            <a:ext cx="5759450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Получение через ЕПГУ указанных документов налоговых органов возможно при соблюдении двух условий: </a:t>
            </a:r>
            <a:endParaRPr lang="ru-RU" sz="1200" dirty="0" smtClean="0">
              <a:solidFill>
                <a:srgbClr val="3F4141"/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endParaRPr lang="ru-RU" sz="1200" dirty="0">
              <a:solidFill>
                <a:srgbClr val="3F4141"/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 marL="252000" lvl="0" indent="-252000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120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налогоплательщик должен быть зарегистрирован в единой системе идентификации и аутентификации на </a:t>
            </a:r>
            <a:r>
              <a:rPr lang="ru-RU" sz="120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ЕПГУ</a:t>
            </a:r>
            <a:r>
              <a:rPr lang="ru-RU" sz="120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;</a:t>
            </a:r>
            <a:endParaRPr lang="en-US" sz="1200" dirty="0" smtClean="0">
              <a:solidFill>
                <a:srgbClr val="3F4141"/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  <a:p>
            <a:pPr marL="252000" lvl="0" indent="-252000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120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налогоплательщик направил через ЕПГУ уведомление о необходимости получения документов от налоговых органов в электронной форме через </a:t>
            </a:r>
            <a:r>
              <a:rPr lang="ru-RU" sz="120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ЕПГУ.</a:t>
            </a:r>
            <a:endParaRPr lang="en-US" sz="1200" dirty="0" smtClean="0">
              <a:solidFill>
                <a:srgbClr val="3F4141"/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ru-RU" sz="120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Пользователь ЕПГУ сможет оплатить начисления из указанных документов онлайн, при этом налоговые уведомления и требования об уплате задолженности не будут дублироваться заказными письмами по почте, кроме предусмотренного пунктом 2 статьи 11.2 НК РФ случая.</a:t>
            </a:r>
            <a:endParaRPr lang="ru-RU" sz="1200" dirty="0">
              <a:solidFill>
                <a:srgbClr val="3F4141"/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6F83436-F0CF-7F21-47AE-DFA8FF65D3D5}"/>
              </a:ext>
            </a:extLst>
          </p:cNvPr>
          <p:cNvSpPr txBox="1"/>
          <p:nvPr/>
        </p:nvSpPr>
        <p:spPr>
          <a:xfrm>
            <a:off x="548680" y="6075758"/>
            <a:ext cx="5851861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20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Воспользоваться возможностью получения налоговых документов через ЕПГУ можно в любой момент вне зависимости от наличия доступа к личному кабинету налогоплательщика. </a:t>
            </a:r>
          </a:p>
          <a:p>
            <a:r>
              <a:rPr lang="ru-RU" sz="120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Для прекращения получения документов от налоговых органов через ЕПГУ налогоплательщик - физическое лицо вправе направить через ЕПГУ соответствующее уведомление.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564" y="8482394"/>
            <a:ext cx="997540" cy="99754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164169</TotalTime>
  <Words>220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Calibri</vt:lpstr>
      <vt:lpstr>Roboto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Волгосеенко Надежда Михайловна</cp:lastModifiedBy>
  <cp:revision>1914</cp:revision>
  <cp:lastPrinted>2022-03-21T08:32:16Z</cp:lastPrinted>
  <dcterms:created xsi:type="dcterms:W3CDTF">2014-10-08T23:03:32Z</dcterms:created>
  <dcterms:modified xsi:type="dcterms:W3CDTF">2023-09-28T05:44:05Z</dcterms:modified>
</cp:coreProperties>
</file>