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57"/>
  </p:notesMasterIdLst>
  <p:sldIdLst>
    <p:sldId id="258" r:id="rId2"/>
    <p:sldId id="390" r:id="rId3"/>
    <p:sldId id="271" r:id="rId4"/>
    <p:sldId id="290" r:id="rId5"/>
    <p:sldId id="332" r:id="rId6"/>
    <p:sldId id="311" r:id="rId7"/>
    <p:sldId id="312" r:id="rId8"/>
    <p:sldId id="313" r:id="rId9"/>
    <p:sldId id="414" r:id="rId10"/>
    <p:sldId id="315" r:id="rId11"/>
    <p:sldId id="425" r:id="rId12"/>
    <p:sldId id="359" r:id="rId13"/>
    <p:sldId id="317" r:id="rId14"/>
    <p:sldId id="318" r:id="rId15"/>
    <p:sldId id="428" r:id="rId16"/>
    <p:sldId id="320" r:id="rId17"/>
    <p:sldId id="321" r:id="rId18"/>
    <p:sldId id="259" r:id="rId19"/>
    <p:sldId id="381" r:id="rId20"/>
    <p:sldId id="322" r:id="rId21"/>
    <p:sldId id="427" r:id="rId22"/>
    <p:sldId id="344" r:id="rId23"/>
    <p:sldId id="429" r:id="rId24"/>
    <p:sldId id="430" r:id="rId25"/>
    <p:sldId id="323" r:id="rId26"/>
    <p:sldId id="374" r:id="rId27"/>
    <p:sldId id="424" r:id="rId28"/>
    <p:sldId id="324" r:id="rId29"/>
    <p:sldId id="341" r:id="rId30"/>
    <p:sldId id="343" r:id="rId31"/>
    <p:sldId id="333" r:id="rId32"/>
    <p:sldId id="418" r:id="rId33"/>
    <p:sldId id="417" r:id="rId34"/>
    <p:sldId id="352" r:id="rId35"/>
    <p:sldId id="392" r:id="rId36"/>
    <p:sldId id="393" r:id="rId37"/>
    <p:sldId id="376" r:id="rId38"/>
    <p:sldId id="391" r:id="rId39"/>
    <p:sldId id="385" r:id="rId40"/>
    <p:sldId id="386" r:id="rId41"/>
    <p:sldId id="346" r:id="rId42"/>
    <p:sldId id="382" r:id="rId43"/>
    <p:sldId id="348" r:id="rId44"/>
    <p:sldId id="384" r:id="rId45"/>
    <p:sldId id="397" r:id="rId46"/>
    <p:sldId id="426" r:id="rId47"/>
    <p:sldId id="431" r:id="rId48"/>
    <p:sldId id="366" r:id="rId49"/>
    <p:sldId id="367" r:id="rId50"/>
    <p:sldId id="398" r:id="rId51"/>
    <p:sldId id="403" r:id="rId52"/>
    <p:sldId id="405" r:id="rId53"/>
    <p:sldId id="423" r:id="rId54"/>
    <p:sldId id="432" r:id="rId55"/>
    <p:sldId id="339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CDDA"/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44" autoAdjust="0"/>
    <p:restoredTop sz="98910" autoAdjust="0"/>
  </p:normalViewPr>
  <p:slideViewPr>
    <p:cSldViewPr>
      <p:cViewPr varScale="1">
        <p:scale>
          <a:sx n="85" d="100"/>
          <a:sy n="85" d="100"/>
        </p:scale>
        <p:origin x="-123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5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%20&#1073;&#1102;&#1076;&#1078;&#1077;&#1090;&#1091;\&#1076;&#1083;&#1103;%20&#1075;&#1088;&#1072;&#1078;&#1076;&#1072;&#1085;\&#1050;&#1085;&#1080;&#1075;&#107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2;%20&#1073;&#1102;&#1076;&#1078;&#1077;&#1090;&#1091;\&#1076;&#1083;&#1103;%20&#1075;&#1088;&#1072;&#1078;&#1076;&#1072;&#1085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%20-&#1088;&#1072;&#1089;&#1093;&#1086;&#1076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%20-&#1088;&#1072;&#1089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111111&#1053;&#1086;&#1074;&#1072;&#1103;%20&#1087;&#1072;&#1087;&#1082;&#1072;\&#1050;&#1085;&#1080;&#1075;&#1072;2%20-&#1088;&#1072;&#1089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Всего доходов</c:v>
          </c:tx>
          <c:val>
            <c:numRef>
              <c:f>Лист1!$B$43:$F$43</c:f>
              <c:numCache>
                <c:formatCode>General</c:formatCode>
                <c:ptCount val="5"/>
                <c:pt idx="0">
                  <c:v>1023081.7</c:v>
                </c:pt>
                <c:pt idx="1">
                  <c:v>1585218.7</c:v>
                </c:pt>
                <c:pt idx="2">
                  <c:v>998134.4</c:v>
                </c:pt>
                <c:pt idx="3">
                  <c:v>849168.1</c:v>
                </c:pt>
                <c:pt idx="4">
                  <c:v>763446.6</c:v>
                </c:pt>
              </c:numCache>
            </c:numRef>
          </c:val>
        </c:ser>
        <c:ser>
          <c:idx val="1"/>
          <c:order val="1"/>
          <c:tx>
            <c:v>Налоговые и неналоговые доходы </c:v>
          </c:tx>
          <c:val>
            <c:numRef>
              <c:f>Лист1!$B$44:$F$44</c:f>
              <c:numCache>
                <c:formatCode>General</c:formatCode>
                <c:ptCount val="5"/>
                <c:pt idx="0">
                  <c:v>200791.1</c:v>
                </c:pt>
                <c:pt idx="1">
                  <c:v>200230</c:v>
                </c:pt>
                <c:pt idx="2">
                  <c:v>191235.7</c:v>
                </c:pt>
                <c:pt idx="3">
                  <c:v>201603.3</c:v>
                </c:pt>
                <c:pt idx="4">
                  <c:v>213534.9</c:v>
                </c:pt>
              </c:numCache>
            </c:numRef>
          </c:val>
        </c:ser>
        <c:ser>
          <c:idx val="2"/>
          <c:order val="2"/>
          <c:tx>
            <c:v>Удельный вес налоговых и неналоговых доходов % </c:v>
          </c:tx>
          <c:val>
            <c:numRef>
              <c:f>Лист1!$B$45:$F$45</c:f>
              <c:numCache>
                <c:formatCode>General</c:formatCode>
                <c:ptCount val="5"/>
                <c:pt idx="0">
                  <c:v>19.630000000000017</c:v>
                </c:pt>
                <c:pt idx="1">
                  <c:v>12.629999999999999</c:v>
                </c:pt>
                <c:pt idx="2">
                  <c:v>19.16</c:v>
                </c:pt>
                <c:pt idx="3">
                  <c:v>23.74</c:v>
                </c:pt>
                <c:pt idx="4">
                  <c:v>27.97</c:v>
                </c:pt>
              </c:numCache>
            </c:numRef>
          </c:val>
        </c:ser>
        <c:shape val="pyramid"/>
        <c:axId val="98600448"/>
        <c:axId val="98601984"/>
        <c:axId val="0"/>
      </c:bar3DChart>
      <c:catAx>
        <c:axId val="98600448"/>
        <c:scaling>
          <c:orientation val="minMax"/>
        </c:scaling>
        <c:axPos val="b"/>
        <c:tickLblPos val="nextTo"/>
        <c:crossAx val="98601984"/>
        <c:crosses val="autoZero"/>
        <c:auto val="1"/>
        <c:lblAlgn val="ctr"/>
        <c:lblOffset val="100"/>
      </c:catAx>
      <c:valAx>
        <c:axId val="98601984"/>
        <c:scaling>
          <c:orientation val="minMax"/>
        </c:scaling>
        <c:axPos val="l"/>
        <c:majorGridlines/>
        <c:numFmt formatCode="General" sourceLinked="1"/>
        <c:tickLblPos val="nextTo"/>
        <c:crossAx val="986004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693285214348221"/>
          <c:y val="5.6030183727034118E-2"/>
          <c:w val="0.70767957130358927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v>2022</c:v>
          </c:tx>
          <c:val>
            <c:numRef>
              <c:f>Лист1!$B$27:$H$27</c:f>
              <c:numCache>
                <c:formatCode>General</c:formatCode>
                <c:ptCount val="7"/>
                <c:pt idx="0">
                  <c:v>114754.5</c:v>
                </c:pt>
                <c:pt idx="1">
                  <c:v>11929.8</c:v>
                </c:pt>
                <c:pt idx="2">
                  <c:v>170.2</c:v>
                </c:pt>
                <c:pt idx="3">
                  <c:v>13932.7</c:v>
                </c:pt>
                <c:pt idx="4">
                  <c:v>37565.599999999999</c:v>
                </c:pt>
                <c:pt idx="5">
                  <c:v>2403.4</c:v>
                </c:pt>
                <c:pt idx="6">
                  <c:v>4927.7</c:v>
                </c:pt>
              </c:numCache>
            </c:numRef>
          </c:val>
        </c:ser>
        <c:ser>
          <c:idx val="1"/>
          <c:order val="1"/>
          <c:tx>
            <c:v>2023</c:v>
          </c:tx>
          <c:val>
            <c:numRef>
              <c:f>Лист1!$B$28:$H$28</c:f>
              <c:numCache>
                <c:formatCode>General</c:formatCode>
                <c:ptCount val="7"/>
                <c:pt idx="0">
                  <c:v>124090.3</c:v>
                </c:pt>
                <c:pt idx="1">
                  <c:v>11369</c:v>
                </c:pt>
                <c:pt idx="2">
                  <c:v>43.8</c:v>
                </c:pt>
                <c:pt idx="3">
                  <c:v>17950</c:v>
                </c:pt>
                <c:pt idx="4">
                  <c:v>23324.6</c:v>
                </c:pt>
                <c:pt idx="5">
                  <c:v>721.7</c:v>
                </c:pt>
                <c:pt idx="6">
                  <c:v>4834.6000000000004</c:v>
                </c:pt>
              </c:numCache>
            </c:numRef>
          </c:val>
        </c:ser>
        <c:ser>
          <c:idx val="2"/>
          <c:order val="2"/>
          <c:tx>
            <c:v>2024</c:v>
          </c:tx>
          <c:val>
            <c:numRef>
              <c:f>Лист1!$B$29:$H$29</c:f>
              <c:numCache>
                <c:formatCode>General</c:formatCode>
                <c:ptCount val="7"/>
                <c:pt idx="0">
                  <c:v>135743</c:v>
                </c:pt>
                <c:pt idx="1">
                  <c:v>12359</c:v>
                </c:pt>
                <c:pt idx="3">
                  <c:v>11360</c:v>
                </c:pt>
                <c:pt idx="4">
                  <c:v>15570.8</c:v>
                </c:pt>
                <c:pt idx="5">
                  <c:v>2700</c:v>
                </c:pt>
                <c:pt idx="6">
                  <c:v>4900</c:v>
                </c:pt>
              </c:numCache>
            </c:numRef>
          </c:val>
        </c:ser>
        <c:ser>
          <c:idx val="3"/>
          <c:order val="3"/>
          <c:tx>
            <c:v>2025</c:v>
          </c:tx>
          <c:val>
            <c:numRef>
              <c:f>Лист1!$B$30:$H$30</c:f>
              <c:numCache>
                <c:formatCode>General</c:formatCode>
                <c:ptCount val="7"/>
                <c:pt idx="0">
                  <c:v>145552.6</c:v>
                </c:pt>
                <c:pt idx="1">
                  <c:v>12495.4</c:v>
                </c:pt>
                <c:pt idx="3">
                  <c:v>11500</c:v>
                </c:pt>
                <c:pt idx="4">
                  <c:v>15742.4</c:v>
                </c:pt>
                <c:pt idx="5">
                  <c:v>2800</c:v>
                </c:pt>
                <c:pt idx="6">
                  <c:v>4900</c:v>
                </c:pt>
              </c:numCache>
            </c:numRef>
          </c:val>
        </c:ser>
        <c:ser>
          <c:idx val="4"/>
          <c:order val="4"/>
          <c:tx>
            <c:v>2026</c:v>
          </c:tx>
          <c:val>
            <c:numRef>
              <c:f>Лист1!$B$31:$H$31</c:f>
              <c:numCache>
                <c:formatCode>General</c:formatCode>
                <c:ptCount val="7"/>
                <c:pt idx="0">
                  <c:v>156487.5</c:v>
                </c:pt>
                <c:pt idx="1">
                  <c:v>12924.5</c:v>
                </c:pt>
                <c:pt idx="3">
                  <c:v>11700</c:v>
                </c:pt>
                <c:pt idx="4">
                  <c:v>16010</c:v>
                </c:pt>
                <c:pt idx="5">
                  <c:v>2900</c:v>
                </c:pt>
                <c:pt idx="6">
                  <c:v>4900</c:v>
                </c:pt>
              </c:numCache>
            </c:numRef>
          </c:val>
        </c:ser>
        <c:shape val="box"/>
        <c:axId val="127084800"/>
        <c:axId val="127107072"/>
        <c:axId val="0"/>
      </c:bar3DChart>
      <c:catAx>
        <c:axId val="127084800"/>
        <c:scaling>
          <c:orientation val="minMax"/>
        </c:scaling>
        <c:delete val="1"/>
        <c:axPos val="b"/>
        <c:tickLblPos val="nextTo"/>
        <c:crossAx val="127107072"/>
        <c:crosses val="autoZero"/>
        <c:auto val="1"/>
        <c:lblAlgn val="ctr"/>
        <c:lblOffset val="100"/>
      </c:catAx>
      <c:valAx>
        <c:axId val="127107072"/>
        <c:scaling>
          <c:orientation val="minMax"/>
        </c:scaling>
        <c:axPos val="l"/>
        <c:majorGridlines/>
        <c:numFmt formatCode="General" sourceLinked="1"/>
        <c:tickLblPos val="nextTo"/>
        <c:crossAx val="1270848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2022</c:v>
          </c:tx>
          <c:val>
            <c:numRef>
              <c:f>Лист1!$B$8:$F$8</c:f>
              <c:numCache>
                <c:formatCode>General</c:formatCode>
                <c:ptCount val="5"/>
                <c:pt idx="0">
                  <c:v>1834.2</c:v>
                </c:pt>
                <c:pt idx="1">
                  <c:v>147.4</c:v>
                </c:pt>
                <c:pt idx="2">
                  <c:v>67.599999999999994</c:v>
                </c:pt>
                <c:pt idx="3">
                  <c:v>12427.9</c:v>
                </c:pt>
                <c:pt idx="4">
                  <c:v>630.1</c:v>
                </c:pt>
              </c:numCache>
            </c:numRef>
          </c:val>
        </c:ser>
        <c:ser>
          <c:idx val="1"/>
          <c:order val="1"/>
          <c:tx>
            <c:v>2023</c:v>
          </c:tx>
          <c:val>
            <c:numRef>
              <c:f>Лист1!$B$9:$F$9</c:f>
              <c:numCache>
                <c:formatCode>General</c:formatCode>
                <c:ptCount val="5"/>
                <c:pt idx="0">
                  <c:v>4535.7</c:v>
                </c:pt>
                <c:pt idx="1">
                  <c:v>376</c:v>
                </c:pt>
                <c:pt idx="2">
                  <c:v>59</c:v>
                </c:pt>
                <c:pt idx="3">
                  <c:v>9713.6</c:v>
                </c:pt>
                <c:pt idx="4">
                  <c:v>3211.7</c:v>
                </c:pt>
              </c:numCache>
            </c:numRef>
          </c:val>
        </c:ser>
        <c:ser>
          <c:idx val="2"/>
          <c:order val="2"/>
          <c:tx>
            <c:v>2024</c:v>
          </c:tx>
          <c:val>
            <c:numRef>
              <c:f>Лист1!$B$10:$F$10</c:f>
              <c:numCache>
                <c:formatCode>General</c:formatCode>
                <c:ptCount val="5"/>
                <c:pt idx="0">
                  <c:v>500</c:v>
                </c:pt>
                <c:pt idx="1">
                  <c:v>171.9</c:v>
                </c:pt>
                <c:pt idx="2">
                  <c:v>50</c:v>
                </c:pt>
                <c:pt idx="3">
                  <c:v>7831</c:v>
                </c:pt>
                <c:pt idx="4">
                  <c:v>50</c:v>
                </c:pt>
              </c:numCache>
            </c:numRef>
          </c:val>
        </c:ser>
        <c:ser>
          <c:idx val="3"/>
          <c:order val="3"/>
          <c:tx>
            <c:v>2025</c:v>
          </c:tx>
          <c:val>
            <c:numRef>
              <c:f>Лист1!$B$11:$F$11</c:f>
              <c:numCache>
                <c:formatCode>General</c:formatCode>
                <c:ptCount val="5"/>
                <c:pt idx="0">
                  <c:v>500</c:v>
                </c:pt>
                <c:pt idx="1">
                  <c:v>171.9</c:v>
                </c:pt>
                <c:pt idx="2">
                  <c:v>50</c:v>
                </c:pt>
                <c:pt idx="3">
                  <c:v>7831</c:v>
                </c:pt>
                <c:pt idx="4">
                  <c:v>60</c:v>
                </c:pt>
              </c:numCache>
            </c:numRef>
          </c:val>
        </c:ser>
        <c:ser>
          <c:idx val="4"/>
          <c:order val="4"/>
          <c:tx>
            <c:v>2026</c:v>
          </c:tx>
          <c:val>
            <c:numRef>
              <c:f>Лист1!$B$12:$F$12</c:f>
              <c:numCache>
                <c:formatCode>General</c:formatCode>
                <c:ptCount val="5"/>
                <c:pt idx="0">
                  <c:v>500</c:v>
                </c:pt>
                <c:pt idx="1">
                  <c:v>171.9</c:v>
                </c:pt>
                <c:pt idx="2">
                  <c:v>50</c:v>
                </c:pt>
                <c:pt idx="3">
                  <c:v>7831</c:v>
                </c:pt>
                <c:pt idx="4">
                  <c:v>60</c:v>
                </c:pt>
              </c:numCache>
            </c:numRef>
          </c:val>
        </c:ser>
        <c:shape val="box"/>
        <c:axId val="124911616"/>
        <c:axId val="124913152"/>
        <c:axId val="0"/>
      </c:bar3DChart>
      <c:catAx>
        <c:axId val="124911616"/>
        <c:scaling>
          <c:orientation val="minMax"/>
        </c:scaling>
        <c:delete val="1"/>
        <c:axPos val="b"/>
        <c:tickLblPos val="nextTo"/>
        <c:crossAx val="124913152"/>
        <c:crosses val="autoZero"/>
        <c:auto val="1"/>
        <c:lblAlgn val="ctr"/>
        <c:lblOffset val="100"/>
      </c:catAx>
      <c:valAx>
        <c:axId val="124913152"/>
        <c:scaling>
          <c:orientation val="minMax"/>
        </c:scaling>
        <c:axPos val="l"/>
        <c:majorGridlines/>
        <c:numFmt formatCode="General" sourceLinked="1"/>
        <c:tickLblPos val="nextTo"/>
        <c:crossAx val="124911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[Книга2023.xlsx]Лист1!$C$31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[Книга2023.xlsx]Лист1!$B$32:$B$35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[Книга2023.xlsx]Лист1!$C$32:$C$35</c:f>
              <c:numCache>
                <c:formatCode>General</c:formatCode>
                <c:ptCount val="4"/>
                <c:pt idx="0">
                  <c:v>97165.3</c:v>
                </c:pt>
                <c:pt idx="1">
                  <c:v>55490.400000000001</c:v>
                </c:pt>
                <c:pt idx="2">
                  <c:v>473380</c:v>
                </c:pt>
                <c:pt idx="3">
                  <c:v>16529.099999999969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[Книга2023.xlsx]Лист1!$B$48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[Книга2023.xlsx]Лист1!$A$49:$A$52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[Книга2023.xlsx]Лист1!$B$49:$B$52</c:f>
              <c:numCache>
                <c:formatCode>General</c:formatCode>
                <c:ptCount val="4"/>
                <c:pt idx="0">
                  <c:v>7289.9</c:v>
                </c:pt>
                <c:pt idx="1">
                  <c:v>55128.1</c:v>
                </c:pt>
                <c:pt idx="2">
                  <c:v>478452.2</c:v>
                </c:pt>
                <c:pt idx="3">
                  <c:v>9041.5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Лист1!$C$6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Лист1!$B$7:$B$10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Лист1!$C$7:$C$10</c:f>
              <c:numCache>
                <c:formatCode>General</c:formatCode>
                <c:ptCount val="4"/>
                <c:pt idx="0">
                  <c:v>127773</c:v>
                </c:pt>
                <c:pt idx="1">
                  <c:v>170529.8</c:v>
                </c:pt>
                <c:pt idx="2">
                  <c:v>479073</c:v>
                </c:pt>
                <c:pt idx="3">
                  <c:v>29522.9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237886977453679E-2"/>
          <c:y val="7.5571852538040579E-2"/>
          <c:w val="0.52885022910769952"/>
          <c:h val="0.82706980254919282"/>
        </c:manualLayout>
      </c:layout>
      <c:pie3DChart>
        <c:varyColors val="1"/>
        <c:ser>
          <c:idx val="0"/>
          <c:order val="0"/>
          <c:tx>
            <c:strRef>
              <c:f>'[Книга2 -расходы.xlsx]Лист1'!$E$56:$E$68</c:f>
              <c:strCache>
                <c:ptCount val="1"/>
                <c:pt idx="0">
                  <c:v>122464,0 1924,0 28879,8 57024,4 171,9 685780,6 69246,1 9831,8 19029,0 1762,0 2020,8</c:v>
                </c:pt>
              </c:strCache>
            </c:strRef>
          </c:tx>
          <c:explosion val="25"/>
          <c:dPt>
            <c:idx val="5"/>
            <c:explosion val="9"/>
          </c:dPt>
          <c:dLbls>
            <c:showVal val="1"/>
            <c:showLeaderLines val="1"/>
          </c:dLbls>
          <c:cat>
            <c:strRef>
              <c:f>'[Книга2 -расходы.xlsx]Лист1'!$D$57:$D$67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'[Книга2 -расходы.xlsx]Лист1'!$E$57:$E$67</c:f>
              <c:numCache>
                <c:formatCode>0.0</c:formatCode>
                <c:ptCount val="11"/>
                <c:pt idx="0">
                  <c:v>122464</c:v>
                </c:pt>
                <c:pt idx="1">
                  <c:v>1924</c:v>
                </c:pt>
                <c:pt idx="2">
                  <c:v>28879.8</c:v>
                </c:pt>
                <c:pt idx="3">
                  <c:v>57024.4</c:v>
                </c:pt>
                <c:pt idx="4">
                  <c:v>171.9</c:v>
                </c:pt>
                <c:pt idx="5">
                  <c:v>685780.6</c:v>
                </c:pt>
                <c:pt idx="6">
                  <c:v>69246.100000000006</c:v>
                </c:pt>
                <c:pt idx="7">
                  <c:v>9831.799999999992</c:v>
                </c:pt>
                <c:pt idx="8">
                  <c:v>19029</c:v>
                </c:pt>
                <c:pt idx="9">
                  <c:v>1762</c:v>
                </c:pt>
                <c:pt idx="10">
                  <c:v>2020.8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062618852374694"/>
          <c:y val="3.6601481391228409E-2"/>
          <c:w val="0.38817560318957955"/>
          <c:h val="0.9633985186087731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629097489691921E-2"/>
          <c:y val="7.1325542905862876E-2"/>
          <c:w val="0.52885022910769952"/>
          <c:h val="0.82706980254919282"/>
        </c:manualLayout>
      </c:layout>
      <c:pie3DChart>
        <c:varyColors val="1"/>
        <c:ser>
          <c:idx val="0"/>
          <c:order val="0"/>
          <c:tx>
            <c:strRef>
              <c:f>Лист1!$E$56:$E$68</c:f>
              <c:strCache>
                <c:ptCount val="1"/>
                <c:pt idx="0">
                  <c:v>81996,5 1880,6 29569,5 Жилищно-коммунальное хозяйство 171,9 576325,5 41260,7 9043,2 10000,0 Средства массовой информации 2157,5</c:v>
                </c:pt>
              </c:strCache>
            </c:strRef>
          </c:tx>
          <c:explosion val="25"/>
          <c:dPt>
            <c:idx val="5"/>
            <c:explosion val="9"/>
          </c:dPt>
          <c:dLbls>
            <c:showVal val="1"/>
            <c:showLeaderLines val="1"/>
          </c:dLbls>
          <c:cat>
            <c:strRef>
              <c:f>Лист1!$D$57:$D$67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Лист1!$E$57:$E$67</c:f>
              <c:numCache>
                <c:formatCode>0.0</c:formatCode>
                <c:ptCount val="11"/>
                <c:pt idx="0">
                  <c:v>81996.5</c:v>
                </c:pt>
                <c:pt idx="1">
                  <c:v>1880.6</c:v>
                </c:pt>
                <c:pt idx="2">
                  <c:v>29569.5</c:v>
                </c:pt>
                <c:pt idx="4">
                  <c:v>171.9</c:v>
                </c:pt>
                <c:pt idx="5">
                  <c:v>576325.5</c:v>
                </c:pt>
                <c:pt idx="6">
                  <c:v>41260.699999999997</c:v>
                </c:pt>
                <c:pt idx="7">
                  <c:v>9043.2000000000007</c:v>
                </c:pt>
                <c:pt idx="8">
                  <c:v>10000</c:v>
                </c:pt>
                <c:pt idx="10">
                  <c:v>2157.5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0062618852374694"/>
          <c:y val="3.6601481391228409E-2"/>
          <c:w val="0.38817560318957955"/>
          <c:h val="0.9633985186087731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629097489691921E-2"/>
          <c:y val="7.1325542905862876E-2"/>
          <c:w val="0.52885022910769952"/>
          <c:h val="0.82706980254919282"/>
        </c:manualLayout>
      </c:layout>
      <c:pie3DChart>
        <c:varyColors val="1"/>
        <c:ser>
          <c:idx val="0"/>
          <c:order val="0"/>
          <c:tx>
            <c:strRef>
              <c:f>Лист1!$E$56:$E$68</c:f>
              <c:strCache>
                <c:ptCount val="1"/>
                <c:pt idx="0">
                  <c:v>81996,5 1880,6 29569,5 Жилищно-коммунальное хозяйство 171,9 576325,5 41260,7 9043,2 10000,0 Средства массовой информации 2157,5</c:v>
                </c:pt>
              </c:strCache>
            </c:strRef>
          </c:tx>
          <c:explosion val="25"/>
          <c:dPt>
            <c:idx val="5"/>
            <c:explosion val="9"/>
          </c:dPt>
          <c:dLbls>
            <c:showVal val="1"/>
            <c:showLeaderLines val="1"/>
          </c:dLbls>
          <c:cat>
            <c:strRef>
              <c:f>Лист1!$D$57:$D$67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Лист1!$E$57:$E$67</c:f>
              <c:numCache>
                <c:formatCode>0.0</c:formatCode>
                <c:ptCount val="11"/>
                <c:pt idx="0">
                  <c:v>81996.5</c:v>
                </c:pt>
                <c:pt idx="1">
                  <c:v>1880.6</c:v>
                </c:pt>
                <c:pt idx="2">
                  <c:v>29569.5</c:v>
                </c:pt>
                <c:pt idx="4">
                  <c:v>171.9</c:v>
                </c:pt>
                <c:pt idx="5">
                  <c:v>576325.5</c:v>
                </c:pt>
                <c:pt idx="6">
                  <c:v>41260.699999999997</c:v>
                </c:pt>
                <c:pt idx="7">
                  <c:v>9043.2000000000007</c:v>
                </c:pt>
                <c:pt idx="8">
                  <c:v>10000</c:v>
                </c:pt>
                <c:pt idx="10">
                  <c:v>2157.5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0062618852374694"/>
          <c:y val="3.6601481391228409E-2"/>
          <c:w val="0.38817560318957955"/>
          <c:h val="0.96339851860877312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C09043-AA0D-4567-922F-8F2B7CCEA0E9}" type="slidenum">
              <a:rPr lang="ru-RU" altLang="ru-RU">
                <a:solidFill>
                  <a:srgbClr val="000000"/>
                </a:solidFill>
              </a:rPr>
              <a:pPr eaLnBrk="1" hangingPunct="1"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20A4-ECE9-4F7F-9278-8405B762A819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F:\AppData\Local\AppData\user\Downloads\281340.doc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" y="2708275"/>
            <a:ext cx="9191625" cy="41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57486" y="2786058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>
                <a:solidFill>
                  <a:schemeClr val="tx1"/>
                </a:solidFill>
              </a:rPr>
              <a:t>  </a:t>
            </a:r>
            <a:br>
              <a:rPr lang="ru-RU" altLang="ru-RU" sz="2400" i="1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7695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Бюджет для </a:t>
            </a:r>
            <a:r>
              <a:rPr lang="ru-RU" alt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граждан</a:t>
            </a:r>
            <a:endParaRPr lang="ru-RU" altLang="ru-RU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altLang="ru-RU" sz="28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Ершовского</a:t>
            </a:r>
            <a:r>
              <a:rPr lang="ru-RU" alt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муниципального района Саратовской области на 2024 год и плановые периоды  2025 и  2026 годов</a:t>
            </a:r>
            <a:endParaRPr lang="ru-RU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857364"/>
            <a:ext cx="87868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Бюджетная политика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управления доходами бюджета, в том числе обеспечение реалистичности планирования бюджета, осуществление контроля за полным и своевременным поступлением доходов в бюджет и принятие мер по своевременному взысканию просроченной дебиторской задолженности по платежам в бюджет муниципального образования.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01 января 2023 года введен  единый налоговый счет (ЕНС), режим работы которого подразумевает  автоматический перерасчет  налоговых  платежей с учетом переплаты и возможностью распоряжения положительным сальдо счета. Поступления налоговых платежей в бюджет теперь жестко увязаны с  датой уплаты налога.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значимым направлением бюджетной политики по-прежнему остается повышение эффективности бюджетных расходов, осуществляемое, в том числе за счет оптимизации муниципальных закупок и сокращения расходов за счет снижения неэффективных затрат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бюджетной и налоговой политики скорректированы относительно сформированных в предыдущих бюджетных циклах с учетом изменений законодательства, разработки новых государственных программ и уточнения региональных проектов.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долгосрочной бюджетной политики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будет осуществляться по следующим основным направлениям: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использования доходного потенциала в целях обеспечения устойчивого развития территории, выполнения социальных гарантий, повышение качества администрирования налоговых и неналоговых доходов бюджета, принятие мер для увеличения доходов от внебюджетной деятельности;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приоритизация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расходов в целях финансового обеспечения обязательств: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связанных с достижением целевых показателей муниципальных программ, включая результаты региональных проектов, обеспечивающих достижение целей федеральных и национальных проектов;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социальной направленности, учитывая безусловное исполнение публичных нормативных обязательств и сохранение достигнутых показателей повышения оплаты труда работников бюджетной сферы;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бюджетных расходов, формирование бюджета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15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инструментов программно-целевого планирования и управления с учетом приоритетов социально-экономического развития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района, дальнейшего совершенствования системы оценки эффективности муниципальных программ; стимулирование инвестиционной привлекательности, развитие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муниципально-частного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партнерства для решения задач бюджетной сферы;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соблюдения норматива формирования расходов на содержание органов местного самоуправления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района, установленного Правительством Саратовской области;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принятие мер, направленных на ограничение дефицита бюджета района;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мероприятий, направленных на развитие на территории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практик инициативного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бюджетирования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популяризацию и развитие института территориального общественного самоуправления; повышение прозрачности и открытости бюджетных данных и бюджетного процесса.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задачами бюджетной политики остаются достижение стратегических целей социально-экономического развития, сохранение достигнутого соотношения оплаты труда по категориям работников бюджетной сферы, определенным Указами Президента Российской Федерации от 7 мая 2012 года № 597, 1 июня 2012 года № 761 и 28 декабря 2012 года № 1688, гарантированное выполнение установленных социальных обязательств.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остальным категориям работников бюджетной сферы и органов местного управления (за исключением категорий работников, установленных Указами), осуществляется с учетом индексации должностных окладов (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окладов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ставок зарплаты).</a:t>
            </a:r>
          </a:p>
          <a:p>
            <a:pPr lvl="0" indent="450850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условиях ограниченности финансовых ресурсов для решения этих задач первостепенное значение имеют меры, направленные на повышение эффективности использования бюджетных средств.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1" y="0"/>
            <a:ext cx="8858313" cy="71435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Саратовской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1" y="1142986"/>
          <a:ext cx="8786879" cy="5500723"/>
        </p:xfrm>
        <a:graphic>
          <a:graphicData uri="http://schemas.openxmlformats.org/drawingml/2006/table">
            <a:tbl>
              <a:tblPr/>
              <a:tblGrid>
                <a:gridCol w="4149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07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 показателя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Ожид.ис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полнение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прогноз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5092971,7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4183143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4823096,9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5022956,5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5278683,5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валовой продукции сельского хозяйства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11542,0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11075,3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11815,5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12742,8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14430,7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3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населения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-работающих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-численность детей до 18 лет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8727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7053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8610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6951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8648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6838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8688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6675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8764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6491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 оплаты труда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4035590,0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4414935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4785790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5144725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5530579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Выплаты социального характера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49702,7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54375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58943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63364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68116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физлиц, получ. доход от предприним.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1243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 физлиц, полученный. от предпринимательской деятельности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30864,0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34028,0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35355,0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36698,0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3299444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3619500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3953950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4268290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4613170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общественного питания</a:t>
                      </a: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106854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120080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131180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141610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153060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доход населения 1 работника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9070,6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9523,6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10210,9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10967,5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632" marR="31632" marT="64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11808,9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482" y="116632"/>
            <a:ext cx="8966617" cy="432048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пошлина по делам, рассматриваемым в судах общей юрисдикции, мировыми судьями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88700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поступления в бюджет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2024год и на плановый период 2025 и 2026 годов</a:t>
            </a:r>
            <a:r>
              <a:rPr lang="ru-RU" b="1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5" y="829268"/>
          <a:ext cx="8929750" cy="5313040"/>
        </p:xfrm>
        <a:graphic>
          <a:graphicData uri="http://schemas.openxmlformats.org/drawingml/2006/table">
            <a:tbl>
              <a:tblPr/>
              <a:tblGrid>
                <a:gridCol w="4908850"/>
                <a:gridCol w="804180"/>
                <a:gridCol w="804180"/>
                <a:gridCol w="804180"/>
                <a:gridCol w="804180"/>
                <a:gridCol w="804180"/>
              </a:tblGrid>
              <a:tr h="4050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 за 2022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за 2023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2024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2025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2026</a:t>
                      </a:r>
                    </a:p>
                  </a:txBody>
                  <a:tcPr marL="4623" marR="4623" marT="4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200791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200230,2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191235,7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201603,3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213534,9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114754,5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124090,3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135743,0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145552,6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156487,5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11929,8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11369,0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12359,0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12495,4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12924,5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16506,3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18715,5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13932,7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17916,1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1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2403,4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1170,6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37565,6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23324,6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15570,8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15742,4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16010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4927,7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4834,6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имущества, находящегося в муниципальной собственности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12427,9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Проценты, полученные от предоставления бюджетных кредитов внутри страны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 арендной либо иной платы за передачу в возмездное пользование муниципального   имущества (аренда земли,имущ)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12122,9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7526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7526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7526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 муниципальной собственности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147,4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1834,2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4535,7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630,1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4623" marR="4623" marT="46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037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42919"/>
          <a:ext cx="8429684" cy="4962940"/>
        </p:xfrm>
        <a:graphic>
          <a:graphicData uri="http://schemas.openxmlformats.org/drawingml/2006/table">
            <a:tbl>
              <a:tblPr/>
              <a:tblGrid>
                <a:gridCol w="3983706"/>
                <a:gridCol w="924546"/>
                <a:gridCol w="924546"/>
                <a:gridCol w="910949"/>
                <a:gridCol w="802179"/>
                <a:gridCol w="883758"/>
              </a:tblGrid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822290,6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1384988,7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806898,7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647564,8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549911,7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820810,6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1384840,2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806898,7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647564,8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549911,7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субъектов Российской Федерации и</a:t>
                      </a:r>
                      <a:r>
                        <a:rPr lang="ru-RU" sz="1200" b="0" i="0" u="none" strike="noStrike" spc="-10">
                          <a:solidFill>
                            <a:srgbClr val="21212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 районов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134812,4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127836,5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127773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97165,3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7289,9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субъектов Российской Федерации и муниципальных 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126883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647477,6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170529,8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55490,4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55128,1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506183,6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535795,8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479073,0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473380,0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478452,2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6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spc="-1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52931,6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73730,3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16529,1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поступления   (пожертвования)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-51,5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1023081,7</a:t>
                      </a: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1585218,7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998134,4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849168,1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763446,6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9" marR="5899" marT="58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776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и неналоговых доходов в динамике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766062"/>
          <a:ext cx="8715437" cy="1448492"/>
        </p:xfrm>
        <a:graphic>
          <a:graphicData uri="http://schemas.openxmlformats.org/drawingml/2006/table">
            <a:tbl>
              <a:tblPr/>
              <a:tblGrid>
                <a:gridCol w="2790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5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5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9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47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3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1023081,7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1585218,7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998134,4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849168,1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763446,6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200791,1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200230,0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191235,7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201603,3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213534,9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23,74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596" y="2285992"/>
          <a:ext cx="850112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3043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7" y="4572008"/>
          <a:ext cx="6715171" cy="1828800"/>
        </p:xfrm>
        <a:graphic>
          <a:graphicData uri="http://schemas.openxmlformats.org/drawingml/2006/table">
            <a:tbl>
              <a:tblPr/>
              <a:tblGrid>
                <a:gridCol w="839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95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7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4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4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988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4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114754,5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11929,8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13932,7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37565,6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2403,4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4927,7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124090,3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17950,0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135743,0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15570,8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145552,6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15742,4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156487,5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42844" y="571480"/>
          <a:ext cx="821537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635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5" y="116632"/>
            <a:ext cx="8857109" cy="6429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2022-2026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7664" y="1124744"/>
            <a:ext cx="5544616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3" y="4143379"/>
          <a:ext cx="7429551" cy="2500333"/>
        </p:xfrm>
        <a:graphic>
          <a:graphicData uri="http://schemas.openxmlformats.org/drawingml/2006/table">
            <a:tbl>
              <a:tblPr/>
              <a:tblGrid>
                <a:gridCol w="785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4346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 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имущества, находящегося в муниципальной собственности 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1834,2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67,6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12427,9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630,1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3211,7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7831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7362" marR="7362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20" y="928670"/>
          <a:ext cx="807249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92971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2024-2026год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857752" y="714356"/>
          <a:ext cx="385765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73065965"/>
              </p:ext>
            </p:extLst>
          </p:nvPr>
        </p:nvGraphicFramePr>
        <p:xfrm>
          <a:off x="1285852" y="3541084"/>
          <a:ext cx="6679453" cy="303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7158" y="571480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 из основных целей бюджетной политики - обеспечение большей прозрачности, открытости и доступности бюджетного процесса для жителей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района.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размещается на официальном сайте администрации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распределения расходов бюджета Ершовского муниципального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78" y="928663"/>
          <a:ext cx="8715439" cy="5734524"/>
        </p:xfrm>
        <a:graphic>
          <a:graphicData uri="http://schemas.openxmlformats.org/drawingml/2006/table">
            <a:tbl>
              <a:tblPr/>
              <a:tblGrid>
                <a:gridCol w="715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6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3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87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87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124 753,3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133769,6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122464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104796,4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81996,5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4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3 439,7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2 581,10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2 607,00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2 633,10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 исполнительных органов государственной власти, местных администраций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40 167,7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40736,4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35 702,70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36 015,30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34 648,90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контрольного и финансового органа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10 083,6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9 574,10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9 104,10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9 237,20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71 030,5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78842,7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74301,2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56 763,20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35 134,50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2 128,3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1 924,00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1 912,90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1 880,60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64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2 128,3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1 924,00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1 912,90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1 880,60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121 429,4 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71121,9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28879,8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28872,8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29569,5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720,3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103 769,1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42664,2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28237,8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6349,9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510246,2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57 024,4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510246,2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57 024,40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57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329,5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4944" marR="4944" marT="49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410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6" y="357157"/>
          <a:ext cx="8858309" cy="6406712"/>
        </p:xfrm>
        <a:graphic>
          <a:graphicData uri="http://schemas.openxmlformats.org/drawingml/2006/table">
            <a:tbl>
              <a:tblPr/>
              <a:tblGrid>
                <a:gridCol w="726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2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88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36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36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657 042,4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751953,7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685780,6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630219,2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576325,5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147 536,0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140618,4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107 683,90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4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476 490,0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547028,7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509725,3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475325,0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435027,0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17 740,6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34636,4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30484,6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26384,6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1 307,7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13 968,1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17323,2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13 879,30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12 205,00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 кинематография 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64 950,1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69144,4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69246,1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41 260,70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64 950,1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69144,4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69246,1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41 260,70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13 718,0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16239,6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9831,8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9 004,40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9 043,20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1 057,1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1 241,10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1 279,90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1 318,70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5 021,9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426,7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7 639,0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7 297,80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7 297,80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23 037,6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23928,1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19 029,00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23 037,6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23928,1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19 029,00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17 600,00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1 493,8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1 762,00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1202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1 493,8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1 762,00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838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1 898,1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1 888,5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2 020,80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2 121,30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2 157,50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7219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1 898,1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1 888,5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2 020,80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2 121,30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2 157,50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4838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1403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45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1 010 760,9</a:t>
                      </a: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1582680,5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998134,4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841698,9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752405,4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22" marR="5822" marT="58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3" y="116632"/>
            <a:ext cx="8939212" cy="552545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Ершовского муниципального района 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44" y="785794"/>
          <a:ext cx="885831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428604"/>
          <a:ext cx="9128760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2393" y="116632"/>
            <a:ext cx="8939212" cy="552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Ершовского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муниципального района на 2025 год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620" y="785794"/>
          <a:ext cx="9128760" cy="563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2393" y="116632"/>
            <a:ext cx="8939212" cy="552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Ершовского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муниципального района на 2026 год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59444"/>
            <a:ext cx="8928992" cy="1008112"/>
          </a:xfrm>
          <a:ln>
            <a:solidFill>
              <a:srgbClr val="AACDDA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социально – экономического  развития за 9 месяцев 2023 года и ожидаемые итоги социально – экономического развития Ершовского муниципального района за  2023 год.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4282" y="3857628"/>
            <a:ext cx="878687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ru-RU" sz="1400" b="1" i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Потребительский рынок</a:t>
            </a:r>
            <a:endParaRPr kumimoji="0" 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сегодняшний день потребительский рынок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представлен  302 объектами (кафе, магазины).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Оборот розничной торговли составил 3619500 тыс. руб. или 104,4 % к уровню 2022 года, оборот общественного питания – 120080 тыс. руб. или 105,1 % к уровню соответствующего периода 2022 год</a:t>
            </a:r>
            <a:r>
              <a:rPr lang="ru-RU" sz="1400" dirty="0"/>
              <a:t>а.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i="1" u="sng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ru-RU" sz="12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1533525" algn="l"/>
                <a:tab pos="3195638" algn="ctr"/>
              </a:tabLst>
            </a:pPr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Демографическая обстановка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tabLst>
                <a:tab pos="1533525" algn="l"/>
                <a:tab pos="3195638" algn="ctr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- 31,6 тыс. чел., из них – 17,5 тыс. чел. городских жителей (55,3%) и 14,1 тыс. чел. сельских (44,7%).Средняя продолжительность жизни  – 70 лет, в том числе мужчин – 68 лет, женщин – 72 лет. Численность пенсионеров -  12 353 (01.2023)  Рождаемость 122 (01.07.2023)  чел., смертность  – 305 (01.07.2023)   чел.</a:t>
            </a:r>
          </a:p>
          <a:p>
            <a:pPr indent="450850" algn="just" eaLnBrk="0" hangingPunct="0">
              <a:tabLst>
                <a:tab pos="1533525" algn="l"/>
                <a:tab pos="3195638" algn="ctr"/>
              </a:tabLs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85992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>
              <a:tabLst>
                <a:tab pos="1533525" algn="l"/>
                <a:tab pos="3195638" algn="ctr"/>
              </a:tabLst>
            </a:pPr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Рынок труда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Численность трудоспособного населения района - порядка 16837 человек. Численность граждан, зарегистрированных в качестве безработных составила 56 человек. Уровень регистрируемой безработицы составил 0,3% от численности трудоспособного населения. Заявлено вакансий с начала года 1307 человек.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400" b="1" i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/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жизни и доходов населения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среднемесячной заработной платы работающих района увеличился на 8%, и составил 44563,3 руб.  (август 2022 г.- 41257,3 руб.).Средний размер назначенных пенсий составляет – 17 170   руб.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335088"/>
            <a:ext cx="8786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198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7572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357166"/>
            <a:ext cx="88583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Сельскохозяйственные угодья  в районе занимают площадь 383,5 тыс. га, в т. ч. пашня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300,2 тыс. га. В обработке находится 293,0 тыс. га, не обрабатываемая площадь 5,2 тыс. га.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районе работают 10 сельхозпредприятий,  52 КФХ и  1 подсобное хозяйство и более 6,3 тысяч личных подсобных хозяйств.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Растениеводство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района к  уборочным работам  было подготовлено: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ех.токов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40, стационарных столовых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17, полевых станов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33, медпунктов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8, передвижных вагончиков-41, стационарных бань-11.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сегодня завершена уборка зерновых зернобобовых культур  на 100 %. Уборочная площадь составила 130,2 тыс. га при средней урожайности 20,3 </a:t>
            </a:r>
            <a:r>
              <a:rPr kumimoji="0" 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264,0 тыс. тонн.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Убрано яровых зерновых зернобобовых культур на площади 43,9 тыс. га, или 100 % , при урожайности 9,6 </a:t>
            </a:r>
            <a:r>
              <a:rPr kumimoji="0" 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42,4 тыс. </a:t>
            </a:r>
            <a:r>
              <a:rPr kumimoji="0" 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тоннИз</a:t>
            </a: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нового урожая было засыпано 7015 тонн яровых зерновых зернобобовых  семян, что составляет 100 % от плана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Убрано технических всего: 58,8 тыс. га, или 79 % , при урожайности 10,9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валовой сбор составил 64,4 тыс. тонн.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Наивысшая урожайность по зерновым зернобобовым культурам: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35,5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ИП глава КФХ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Базанов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33,3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ИП глава КФХ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Аруев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С.К.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29,8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Колхоз им. 18 Партсъезда,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28,2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Колхоз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Моховской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27,4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 ООО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Узень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27,3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 СПК им. Энгельса,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Подготовлено зяби 95,0 тыс. га, или 72,1 %.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Подготовлено чистых и черных паров на площади 80,0 тыс. га, или 100,0 %.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урожай текущего года заложена хорошая основа, озимые культуры посеяны на площади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72,8 тыс. га, или 91% в том числе на зерно 72,8 тыс. га из них:(оз. пшеница 72,7 тыс. га. или 97,0% от планового показателя и оз. рожь 0,1 тыс. га., или 4,0%).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посевные площади озимых культур занимают 1 место по области.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полном объеме заготовлено кормов в зимовку для скота всех форм собственности 2023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2024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гг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Мелиорация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Ершовском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муниципальном образовании наличие потенциально орошаемых земель составляет 20,8 тыс. га, применяется по назначению 6,2 тыс. га. орошаемых земель, что составляет 29,8%.	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В ООО МТС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под орошением занято 5,9 тыс. га, возделываются соя , гречиха, чечевица и озимая пшеница. Под овощами и картофелем занято 0,3 тыс. га.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На 2024 год от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сельхозтоваропроизводителей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Ершовского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муниципального района заявок на отбор не поступало.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Техническая политика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проведения сезонных полевых работ в хозяйствах района имеется 570 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тракторов, 190 зерноуборочных комбайнов, 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7 кормоуборочных комбайнов, 29 косилок, 20 граблей, 23 пресс-подборщика, 55 жатки валковые и другая специальная техника.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2022 году приобретено 26 трактор и 13 зерноуборочных комбайнов.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текущем 2023 году уже приобретено 8 тракторов и 3 зерноуборочных комбайна, закуплено 5400 тонн дизельного топлива и 156 тонн автобензина, в наличии имеется 2010 тонн дизельного топлива и 27 тонн автобензина.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Кадры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период проведения уборочных работ 2023 года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 районе    задействовано  326 механизаторов, что составляет 100% от потребности.  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Животноводство</a:t>
            </a:r>
            <a:endParaRPr kumimoji="0" lang="ru-RU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работы за 10 месяцев 2023 г. в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районе производство продукции животноводства во всех категориях хозяйств составляет: скота и птицы на убой в живом весе – 2,7 тыс. тонн (к уровню прошлого года      100,9 %), молоко – 21,5 тыс. тонн (99,2%), яиц – 3,9 </a:t>
            </a:r>
            <a:r>
              <a:rPr kumimoji="0" lang="ru-RU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штук (99,3%).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1.01.2023 г. поголовье скота и птицы во всех категориях хозяйств составляет: крупный рогатый скот – 12,0 тыс. голов (96% к уровню прошлого года), в т.ч. коров – 6,4 тыс. голов (97,5%), свиней – 2,9 тыс. голов (93,4%), овец – 18,5 тыс. голов (98,8%), птицы – 31,0 тыс. голов (117,6%). 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животноводства занимаются – 4 СХП, 11 КФХ и 6,3 тыс. ЛПХ, в том числе: 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КРС молочного направления – 1 КФХ (ИП глава КФХ Волков А.В.);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КРС мясного направления – 4 СХП, 11 КФХ;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мелкого рогатого скота – 2 СХП, 1 КФХ;</a:t>
            </a:r>
            <a:endParaRPr kumimoji="0" lang="ru-RU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разведением птиц – 2,9 тыс. ЛПХ.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Индекс промышленного производства по полному кругу организаций составил – 100,7%. Объем отгруженной товарной продукции и оказанных услуг в целом по промышленности района за 9 мес. 2023 года  составил 3282153,2 тыс. руб., к соответствующему периоду 2022 года 86,0%.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имуществом и земельными ресурсами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Общая площадь сельскохозяйственных угодий по району составляет 399,6 тыс. га. По состоянию на 01.10.2023 года заключено и действует  1 074 договоров аренды муниципального имущества и сдачи в аренду земли на общую сумму 14896,34 тыс. руб.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отчетный период администрацией предоставлено в собственность бесплатно 43 земельных участка, общей площадью 0,60 га; за плату – 38 земельных участков, общей площадью  3 74,44  га   на сумму  1,16  млн. руб.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9 мес. 2023 года доходы от использования муниципального имущества и от сдачи в аренду земли составили  19,36 млн. руб.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период с 2012 по 9 мес. 2023 года предоставлено 273 земельных участков гражданам, имеющих трех и более детей. С целью повышения доходной части местного бюджета по обеспечению стабильного роста по налоговым платежам, проводится работа по определению перечня земельных участков объектов капитального строительства, не облагаемых земельным и имущественным налогами.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714752"/>
            <a:ext cx="88583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>
              <a:tabLst>
                <a:tab pos="2047875" algn="l"/>
                <a:tab pos="3195638" algn="ctr"/>
              </a:tabLst>
            </a:pPr>
            <a:r>
              <a:rPr lang="ru-RU" sz="14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Инвестиции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В числе приоритетных задач  остается повышение инвестиционной привлекательности района. Необходимо признать, что мы остро нуждаемся в инвесторах и ведем в этом направлении работу. Так к примеру назначенным в текущем году инвестиционным уполномоченным ведется разработка маршрута сельского туризма, ведь будущее за малыми городами; ведутся переговоры с внутренними инвесторами;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доработаныновые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 инвестиционные проекты. По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Ершовскому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 муниципальному району в реестре инвестиционных площадок Саратовской области значатся  шесть инвестиционных площадок:</a:t>
            </a:r>
          </a:p>
          <a:p>
            <a:pPr algn="just"/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-  ПМК — 32, (г. Ершов,  в восточной  части  города  (ул. Прирельсовая), Вид разрешенного использования земельного участка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Промзона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- Метеостанция (г. Ершов, ул. Южная в районе дома № 1, вид разрешенного использования земельного участка Производственная зона) 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-с. Дмитриевка,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район, с. Дмитриевка граница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Балаковским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районом, вид разрешенного использования земли сельхоз назначения (перевод в промышленные земли);</a:t>
            </a:r>
          </a:p>
        </p:txBody>
      </p:sp>
    </p:spTree>
    <p:extLst>
      <p:ext uri="{BB962C8B-B14F-4D97-AF65-F5344CB8AC3E}">
        <p14:creationId xmlns="" xmlns:p14="http://schemas.microsoft.com/office/powerpoint/2010/main" val="174108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928802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 за 9 мес. 2023 года исполнена в сумме 1029,2  млн. руб., что составляет  56,7 % к плану года (уточненный план –  1 813,4 млн. руб.).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консолидированного бюджета исполнена в сумме  1014,6 млн. руб. или 55,4 % к плану года (1 832,4 млн. руб.).  Наибольший удельный вес в расходах консолидированного бюджета занимают расходы на социальную  сферу – 590,0 млн. руб. или  71,7 %.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Кредиторская задолженность консолидированного бюджета на 01.10.2023 года составляет 80,0 млн. руб., из них 25,0 млн. руб. просроченная.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1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 р. Малый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узень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(г. Ершов,  по трассе  Ершов – Балаково, северная часть города -1 км  (район старых дач), вид разрешенного использования земли сельхоз назначения;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п. Учебный (вид разрешенного использования земли сельхоз назначения);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Плодопитомник (вид разрешенного использования земли населенных пунктов).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3" y="124297"/>
            <a:ext cx="8965109" cy="587099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862206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63108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50" y="5313809"/>
            <a:ext cx="1417315" cy="12424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50004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642917"/>
          <a:ext cx="8786874" cy="5929355"/>
        </p:xfrm>
        <a:graphic>
          <a:graphicData uri="http://schemas.openxmlformats.org/drawingml/2006/table">
            <a:tbl>
              <a:tblPr/>
              <a:tblGrid>
                <a:gridCol w="142876"/>
                <a:gridCol w="4647386"/>
                <a:gridCol w="864516"/>
                <a:gridCol w="765309"/>
                <a:gridCol w="765309"/>
                <a:gridCol w="793653"/>
                <a:gridCol w="807825"/>
              </a:tblGrid>
              <a:tr h="26632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2024 год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системы образования на территории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до 2025года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6484479,6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648015,4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669024,2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610021,3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566371,9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Ершовского муниципального района Саратовской области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64910,1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69246,1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41260,7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культуры, спорта и молодежной политики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до 2025года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23037,6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19029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малого и среднего предпринимательства в Ершовском муниципальном районе на 2021-2025годы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Информационное общество Ершовского муниципального района на 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2247,6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1262,4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2 112,0</a:t>
                      </a:r>
                    </a:p>
                  </a:txBody>
                  <a:tcPr marL="3655" marR="3655" marT="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3655" marR="3655" marT="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муниципального управления Ершовского муниципального района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2669,2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2807,3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2870,8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3021,3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2457,5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транспортной системы Ершовского муниципального района на 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46473,1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25333,4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28229,8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28237,8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Профилактика правонарушений и противодействие незаконному обороту наркотических средств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и социальное обслуживание граждан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на2021-2025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7389,1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8407,7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3417,8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3506,6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1745,4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3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 и повышение энергетической эффективности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на 2021-2025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1330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7765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18386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13620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4970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территорий от чрезвычайных ситуаций, обеспечение пожарной безопасности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муниципальном районе до 2025года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Профилактика терроризма и экстремизма, а также минимизации и ликвидации последствий терроризма, экстремизма на территории Ершовского муниципального района до 2025 года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прав потребителей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на 2021- 2025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"Переселение граждан из аварийного жилищного фонда на 2022-2025 годы"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510010,8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57024,4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среды, воспроизводство и рациональное использование природных ресурсов Ершовского муниципального района на 2023-2025 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171,9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условий и охраны труда на рабочих местах 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Ершовском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на 2021-2025годы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населения доступным жильем и развитие жилищно-коммунальной инфраструктуры </a:t>
                      </a:r>
                      <a:r>
                        <a:rPr kumimoji="0" lang="ru-RU" sz="10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Ершовского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 района на 2021-2024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55" marR="3655" marT="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62168" y="132644"/>
            <a:ext cx="883898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                                                                                                                                                                                                                                                                                «Развитие образования на территории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 района до 2025 года»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8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11  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учреждения дополнительного 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2" y="2787591"/>
            <a:ext cx="2774716" cy="1851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63" y="2787591"/>
            <a:ext cx="3309130" cy="1913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38" y="2947544"/>
            <a:ext cx="2610818" cy="1700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 flipH="1">
            <a:off x="6357950" y="4786322"/>
            <a:ext cx="26432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организаций, реализующих дополнительные образовательные программы – 15 (учреждения дополнительного образования –2, детские сады – 2, общеобразовательные организации – 11). 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928926" y="4857760"/>
            <a:ext cx="34290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2022-2023 учебном году в общеобразовательных организациях района обучались 4033 обучающихся, в том числе обучающихся 1 классов – 423. С 1 сентября 2023 года в общеобразовательных организациях района обучаются 3984 обучающихся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4857760"/>
            <a:ext cx="27146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Дошкольным образованием охвачен 1155 воспитанников в 8 детских садах и 28 филиалах (структурных подразделениях) общеобразовательных организаций. Актуальная очередность отсутствует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51539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-3" y="51277"/>
          <a:ext cx="9144002" cy="6878863"/>
        </p:xfrm>
        <a:graphic>
          <a:graphicData uri="http://schemas.openxmlformats.org/drawingml/2006/table">
            <a:tbl>
              <a:tblPr/>
              <a:tblGrid>
                <a:gridCol w="307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2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8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6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59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10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№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r>
                        <a:rPr lang="ru-RU" sz="10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*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	«Развитие системы образования на территории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до 2025 года»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1 «Развитие системы дошкольного образования»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 дошкольного возраста, участвующих в реализации мероприятий по всестороннему развитию  личности дошкольника за счет совершенствования и разнообразия форм работы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1730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1740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1756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1763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1777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Процент охвата дошкольным образованием детей в возрасте от 1,5  до 7 лет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2 «Развитие системы общего и дополнительного образования»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соответствующих требованиям ФГОС ОО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 общеобразовательных организаций, получивших по итогам государственной итоговой аттестации документ об основном общем образовании, в общей численности обучающих освоивших программы основного общего образования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 общеобразовательных организаций, получивших по итогам государственной итоговой аттестации документ о среднем общем образовании, в общей численности обучающих освоивших программы среднего общего образования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 4-х классов в общеобразовательных организациях, подтвердивших годовые отметки по предметам в ходе итоговой аттестации по программам начального общего образования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общешкольных и муниципальных мероприятий, которыми охвачены дети с ограниченными возможностями здоровья, в том числе дети-инвалиды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шт.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0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5 до 18 лет, получающих дополнительное образование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от 5 до 18 лет, использующих сертификаты персонифицированного дополнительного образования 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Не менее 25%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9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расположенных в сельской местности, в которых созданы условия для занятий физической культурой и спортом,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на базе которых созданы</a:t>
                      </a: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  Центры образования цифрового и гуманитарного профилей «Точка роста»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в которых в</a:t>
                      </a: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недрена целевая модель цифровой образовательной среды (ЦОС)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0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обучающихся, получающих начальное общее образование в муниципальных общеобразовательных организациях, для которых организовано  бесплатное горячее питание 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7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педагогов муниципальных общеобразовательных организаций, получающих ежемесячное денежное вознаграждение за классное руководство  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общеобразовательных организаций, на базе которых созданы центры цифрового образования детей, в общей численности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3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Доля образовательных организаций, на базе которых созданы Центры образования </a:t>
                      </a:r>
                      <a:r>
                        <a:rPr lang="ru-RU" sz="1000" kern="100" dirty="0" err="1">
                          <a:latin typeface="Times New Roman"/>
                          <a:ea typeface="Andale Sans UI"/>
                          <a:cs typeface="Times New Roman"/>
                        </a:rPr>
                        <a:t>естественно-научной</a:t>
                      </a:r>
                      <a:r>
                        <a:rPr lang="ru-RU" sz="1000" kern="100" dirty="0">
                          <a:latin typeface="Times New Roman"/>
                          <a:ea typeface="Andale Sans UI"/>
                          <a:cs typeface="Times New Roman"/>
                        </a:rPr>
                        <a:t> и технологической направленностей,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общей численности 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215" marR="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142854"/>
          <a:ext cx="9144002" cy="6424838"/>
        </p:xfrm>
        <a:graphic>
          <a:graphicData uri="http://schemas.openxmlformats.org/drawingml/2006/table">
            <a:tbl>
              <a:tblPr/>
              <a:tblGrid>
                <a:gridCol w="374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5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86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5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9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4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66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69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42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842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3 «Дети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педагогических работников, работающих с детьми, участвующими в муниципальных предметных олимпиадах, региональных предметных олимпиадах, научных конференциях, конкурсах, фестивалях детского творчества ,в общей численности педагогических работников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учащихся, участвующих в муниципальных предметных олимпиадах, региональных предметных олимпиадах, научных конференциях, конкурсах, фестивалях детского творчества, 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общей численности обучающихся общеобразовательных организаций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№ 4 «Обеспечение условий безопасности в муниципальных образовательных организациях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лиц, занимающих должности, связанные с обеспечением безопасности дорожного движения, прошедших обучение 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 право занятия этих должностей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образовательных организаций, в которых установлены, замены или отремонтированы ограждения, тротуарное и дорожное покрытия,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отмостки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теневые навесы, произведен спил деревьев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образовательных организаций, в которых проведены противопожарные мероприятия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образовательных организаций, в которых проведены мероприятия, направленные  на антитеррористическую защищённость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Подпрограмма № 5 «Развитие кадрового потенциала в муниципальных образовательных организациях»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молодых специалистов, работающих в муниципальных образовательных организациях со стажем работы до 3-х лет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Подпрограмма № 6 «Координация работы и организационное сопровождение системы образования»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8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педагогических работников  прошедших переподготовку и обучение на курсах повышения квалификации и обучающих семинарах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Обеспечение качества деятельности в области транспортного и хозяйственного обслуживания в муниципальных образовательных организациях.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8440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Подпрограмма № 7 «Доступная среда»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84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образовательных организаций, доступных для детей с ограниченными возможностями здоровья, в том числе и детей-инвалидов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878" marR="18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7804"/>
            <a:ext cx="8858312" cy="597724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программа: «Развитие физической культуры, спорта и молодежной политики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до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664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" y="2285992"/>
          <a:ext cx="9001157" cy="4502789"/>
        </p:xfrm>
        <a:graphic>
          <a:graphicData uri="http://schemas.openxmlformats.org/drawingml/2006/table">
            <a:tbl>
              <a:tblPr/>
              <a:tblGrid>
                <a:gridCol w="737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0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0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32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86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04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37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351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1835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409">
                <a:tc gridSpan="8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 программа «Развитие физической культуры, спорта и молодежной политики» до 2025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481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населения района, систематически занимающихся физической культурой и спортом, от общей численности населения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722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района 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102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молодых людей,  вовлеченных в мероприятия, реализуемые по различным направлениям работы с молодежью на территории района от общего количества молодежи района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37,2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-23746"/>
          <a:ext cx="8715433" cy="4403285"/>
        </p:xfrm>
        <a:graphic>
          <a:graphicData uri="http://schemas.openxmlformats.org/drawingml/2006/table">
            <a:tbl>
              <a:tblPr/>
              <a:tblGrid>
                <a:gridCol w="544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1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0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2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46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4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0148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 «Развитие физической культуры и спорта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96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регулярно занимающегося физической культурой и спортом 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452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428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детей и подростков, занимающихся в учреждениях дополнительного образования детей спортивной направленности и секциях общеобразовательных организаций района от общего числа детей в возрасте 6-18 лет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36,2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8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«Патриотическое воспитание молодежи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 клубов военно-патриотической направленности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юношей допризывного возраста, принимающих участие  в мероприятиях военно-патриотической направленности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в деятельности молодёжных организаций, клубов патриотической и военно-патриотической направленности, школьных музеев и уголков боевой славы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 descr="C:\Users\Borodina\Desktop\фото фин орган\_DSC04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371477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357694"/>
            <a:ext cx="3373933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706264"/>
          <a:ext cx="8715435" cy="3773969"/>
        </p:xfrm>
        <a:graphic>
          <a:graphicData uri="http://schemas.openxmlformats.org/drawingml/2006/table">
            <a:tbl>
              <a:tblPr/>
              <a:tblGrid>
                <a:gridCol w="217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0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66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0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2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3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96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31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14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86428">
                <a:tc gridSpan="7"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3 «Молодежь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0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задействованных в молодёжных и детских общественных организациях и объединениях, в общей численности молодёжи района   (ежегодное количество)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2730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2770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marR="2501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8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людей, принимающих участие </a:t>
                      </a:r>
                      <a:r>
                        <a:rPr lang="ru-RU" sz="1200" spc="-20">
                          <a:latin typeface="Times New Roman"/>
                          <a:ea typeface="Times New Roman"/>
                          <a:cs typeface="Times New Roman"/>
                        </a:rPr>
                        <a:t>в массовых творческих, спортивных, научных и других мероприятиях, </a:t>
                      </a:r>
                      <a:r>
                        <a:rPr lang="ru-RU" sz="1200" spc="-40">
                          <a:latin typeface="Times New Roman"/>
                          <a:ea typeface="Times New Roman"/>
                          <a:cs typeface="Times New Roman"/>
                        </a:rPr>
                        <a:t>в общей численности молодёжи района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2700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2800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5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spc="-30">
                          <a:latin typeface="Times New Roman"/>
                          <a:ea typeface="Times New Roman"/>
                          <a:cs typeface="Times New Roman"/>
                        </a:rPr>
                        <a:t> молодых людей, включенных в проекты </a:t>
                      </a:r>
                      <a:r>
                        <a:rPr lang="ru-RU" sz="1200" spc="-50">
                          <a:latin typeface="Times New Roman"/>
                          <a:ea typeface="Times New Roman"/>
                          <a:cs typeface="Times New Roman"/>
                        </a:rPr>
                        <a:t>развития социальной компетентности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(ежегодно)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957">
                <a:tc gridSpan="9"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Подпрограмма 4 «Развитие туризма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туристов, посетивших </a:t>
                      </a:r>
                      <a:r>
                        <a:rPr lang="ru-RU" sz="1200" spc="-3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Ершовский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район в период 2021 - 2025 годы 300 чел. ежегодно;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1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/>
                          <a:ea typeface="Times New Roman"/>
                          <a:cs typeface="Times New Roman"/>
                        </a:rPr>
                        <a:t> количество туристов принявших участие во внутреннем туризме в период 2021– 2025 годы 500 чел. ежегодно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58" y="1"/>
            <a:ext cx="3968490" cy="2643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"/>
            <a:ext cx="3786214" cy="264318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0" y="69740"/>
            <a:ext cx="8929116" cy="50004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«Культура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до 2025 года»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1" y="3143249"/>
          <a:ext cx="8715436" cy="3500461"/>
        </p:xfrm>
        <a:graphic>
          <a:graphicData uri="http://schemas.openxmlformats.org/drawingml/2006/table">
            <a:tbl>
              <a:tblPr/>
              <a:tblGrid>
                <a:gridCol w="24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1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90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90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38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623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3776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100013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489704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 до 2025 года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962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число мероприятий на 1 учреждение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типа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426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отремонтированных учреждений культуры от общего числа  учреждений культуры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136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 материалов о профилактике экстремизма и гармонизации межнациональных отношений в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071678"/>
          <a:ext cx="8715433" cy="1088460"/>
        </p:xfrm>
        <a:graphic>
          <a:graphicData uri="http://schemas.openxmlformats.org/drawingml/2006/table">
            <a:tbl>
              <a:tblPr/>
              <a:tblGrid>
                <a:gridCol w="318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1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1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69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0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83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456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8562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4306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00012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5242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54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2"/>
          <a:ext cx="8715436" cy="3929065"/>
        </p:xfrm>
        <a:graphic>
          <a:graphicData uri="http://schemas.openxmlformats.org/drawingml/2006/table">
            <a:tbl>
              <a:tblPr/>
              <a:tblGrid>
                <a:gridCol w="24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1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8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14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33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595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7668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3769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85725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511507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культуры </a:t>
                      </a:r>
                      <a:r>
                        <a:rPr lang="ru-RU" sz="1200" b="1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Саратовской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43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общедоступных библиотек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5395,7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5396,7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8889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5397,9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посещений учреждений культуры на 1000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27,571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27,671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27,721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8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новых поступлений в библиотечные фонды на 1000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728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коллективов, имеющих звание «народный самодеятельный коллектив»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32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Книгообеспеченность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одного пользователя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215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клубных формирований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249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участников  в мероприятиях национально-культурной направленности 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5371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учреждений культуры необходимым оборудованием для осуществления уставной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714753"/>
          <a:ext cx="8715433" cy="3143248"/>
        </p:xfrm>
        <a:graphic>
          <a:graphicData uri="http://schemas.openxmlformats.org/drawingml/2006/table">
            <a:tbl>
              <a:tblPr/>
              <a:tblGrid>
                <a:gridCol w="24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6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90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2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8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45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7668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91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8581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454329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Гармонизация межнациональных и межконфессиональных отношений в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342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массовых мероприятий, направленных на гармонизацию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894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Расширение числа участников мероприятий проводимых в рамках Программы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6683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средствах массовой информации, на официальном сайте администрации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 в сети «Интернет» материалов о профилактике экстремизма и гармонизации межнациональных отношений в  </a:t>
                      </a:r>
                      <a:r>
                        <a:rPr lang="ru-RU" sz="1200" spc="-3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spc="-3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 районе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13686" marR="13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6" y="116632"/>
            <a:ext cx="8786871" cy="669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6" y="771488"/>
            <a:ext cx="8786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62145"/>
          <a:ext cx="9143999" cy="5550791"/>
        </p:xfrm>
        <a:graphic>
          <a:graphicData uri="http://schemas.openxmlformats.org/drawingml/2006/table">
            <a:tbl>
              <a:tblPr/>
              <a:tblGrid>
                <a:gridCol w="500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3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9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3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6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7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дорожного полотна  с твердым  покрытием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 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 до сел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 и технического уровня транспортной инфраструктуры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технического состояния дорожной сети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и ее обустройство.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инвентаризация автомобильных дорог к населенным пунктам, расположенных на территории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Паспортизация дорог местного значения общего пользования в границах населенных пунктов муниципального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Зимнее содержание 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423,3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Ямочный ремонт дорожного покрытия автомобильных дорог в границах муниципальных образований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района.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Сокращение числа дорожно-транспортных происшествий, связанных с дорожными условиями.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Сокращение количества пострадавших в дорожно-транспортных происшествиях к концу 2020 года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526" marR="2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год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98813"/>
            <a:ext cx="8858311" cy="7123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до 2025года»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78579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программы: Повышение качества и эффективности административно-управленческих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всех населенных пунктах, содействие органам местного самоуправления поселений в реализации полномочий, определенных законодательством; Создание условий для развития и совершенствования муниципальной службы в органах местного самоуправления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района; Создание эффективной системы подготовки, переподготовки и повышения квалификации кадров для работы в органах местного самоуправления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Ершовского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муниципального района</a:t>
            </a:r>
            <a:r>
              <a:rPr lang="ru-RU" sz="1200" dirty="0">
                <a:solidFill>
                  <a:srgbClr val="000000"/>
                </a:solidFill>
                <a:latin typeface="yandex-sans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32"/>
            <a:ext cx="1428759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2156666"/>
              </p:ext>
            </p:extLst>
          </p:nvPr>
        </p:nvGraphicFramePr>
        <p:xfrm>
          <a:off x="142845" y="2285989"/>
          <a:ext cx="9001155" cy="452199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556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1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24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0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84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изм-я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98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1 «Развитие местного самоуправления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района.»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укомплектованности органов местного самоуправления материально-техническими средствами для решения вопросов местного значения;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эффективной деятельности органов местного самоуправления.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98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Подпрограмма 2 «Развитие муниципальной службы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муниципальных служащих, прошедших обучение, повышение квалификации, переподготовку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муниципальных служащих, прошедших обучение, повышение квалификации, переподготовку, от общего количества муниципальных служащих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аттестованных муниципальных служащих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аттестованных муниципальных служащих от общего количества муниципальных служащих, подлежащих аттестации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обучающих семинаров по вопросам правовой и кадровой работы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67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принятых на территории района и соответствующих в полном объеме действующему законодательству правовых актов в сфере муниципальной службы от общего числа требуемых в соответствии с законодательством о муниципальной службе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681" marR="20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24288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1071546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Обеспечение рационального использования топливно-энергетических ресурсов и снижение энергоемкости муниципального продукта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3" y="63500"/>
            <a:ext cx="878687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Энергосбережение и повышение  энергетической эффективности 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муниципального района на 2021-2025 годы</a:t>
            </a:r>
            <a:r>
              <a:rPr lang="ru-RU" b="1" dirty="0"/>
              <a:t>»</a:t>
            </a: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44" y="4357694"/>
            <a:ext cx="8858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0172676"/>
              </p:ext>
            </p:extLst>
          </p:nvPr>
        </p:nvGraphicFramePr>
        <p:xfrm>
          <a:off x="142843" y="4071942"/>
          <a:ext cx="8786874" cy="257176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655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7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17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17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82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2022год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2024год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2025год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прогноз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Ускорение перехода коммунального комплекса и объектов бюджетной сферы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энергоэффективные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технологии, шт.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Обеспечение годовой экономии,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т.у.т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2857496"/>
            <a:ext cx="864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Снижение объемов потребления топливно-энергетических ресурсов при сохранении устойчивости функционирования учреждения.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Снижение финансовых затрат на оплату потребления ресурсов.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Сокращение потерь топливно-энергетических ресурсов.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Снижение финансовой нагрузки на районный бюд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500306"/>
            <a:ext cx="4643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Основные задачи программы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5" y="116632"/>
            <a:ext cx="8715432" cy="8124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2" y="983734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428865"/>
          <a:ext cx="8786873" cy="4071968"/>
        </p:xfrm>
        <a:graphic>
          <a:graphicData uri="http://schemas.openxmlformats.org/drawingml/2006/table">
            <a:tbl>
              <a:tblPr/>
              <a:tblGrid>
                <a:gridCol w="457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38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48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44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 эффективности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3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на которых проведена специальная оценка условий труда, в общем количестве рабочих мест, подлежащих специальной оценке условий труда</a:t>
                      </a: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обучение по охране труда в специализированных организациях, к планируемой их численности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2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работников, прошедших медицинское освидетельствование (диспансеризацию) в общей численности работников, подлежащих обязательным периодическим медицинским осмотрам (диспансеризации) в отчетном периоде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77" marR="414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Профилактика правонарушений и терроризма, противодействие незаконному обороту наркотических средств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муниципального района до  2025 года»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0"/>
            <a:ext cx="22859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1000108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правонарушений с целью укрепления правопорядка и обеспечения общественной безопасности граждан; </a:t>
            </a:r>
          </a:p>
          <a:p>
            <a:pPr algn="just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снижение уровня преступности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2" y="2857496"/>
          <a:ext cx="8715436" cy="3786215"/>
        </p:xfrm>
        <a:graphic>
          <a:graphicData uri="http://schemas.openxmlformats.org/drawingml/2006/table">
            <a:tbl>
              <a:tblPr/>
              <a:tblGrid>
                <a:gridCol w="465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7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44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09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85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94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85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96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показателей*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2024 год 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площадь ежегодно выявленных  и уничтоженных очагов произрастания  дикорастущей конопли;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кв.м.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875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общее число лиц, охваченных профилактическими мероприятиями;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4915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4956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5235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Arial"/>
                        </a:rPr>
                        <a:t>число лиц, ежегодно привлеченных к административной ответственности за  правонарушения, связанные с незаконным оборотом наркотиков;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9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«Добровольной народной дружины»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114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Охват учащихся внеурочной и каникулярной занятости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14" marR="27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406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программа: «Социальная поддержка и социальное обслуживание граждан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3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-создание условий для отдыха и оздоровление детей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-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6"/>
            <a:ext cx="2857488" cy="18573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1357297"/>
          <a:ext cx="8572558" cy="3643338"/>
        </p:xfrm>
        <a:graphic>
          <a:graphicData uri="http://schemas.openxmlformats.org/drawingml/2006/table">
            <a:tbl>
              <a:tblPr/>
              <a:tblGrid>
                <a:gridCol w="493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613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2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5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5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57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39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39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07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913"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82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«Социальная поддержка и социальное обслуживание граждан муниципального образования город Ершов на 2021- 2025 годы»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913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1.  «Социальное обеспечение и иные выплаты населению».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6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удельный вес граждан, получающих меры социальной поддержки с учетом адресности, в общей численности граждан, муниципального образования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и участников получающих меры социальной поддержки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11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4650" marR="44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290" name="AutoShape 2" descr="C:\Users\user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C:\Users\user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user\Desktop\Безыпрамянный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636"/>
            <a:ext cx="3214678" cy="1857364"/>
          </a:xfrm>
          <a:prstGeom prst="rect">
            <a:avLst/>
          </a:prstGeom>
          <a:noFill/>
        </p:spPr>
      </p:pic>
      <p:sp>
        <p:nvSpPr>
          <p:cNvPr id="12297" name="AutoShape 9" descr="C:\Users\user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delfin-ershov.ru/uploads/s/q/r/w/qrwyvk3zso9s/img/full_e5Lgwfb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000636"/>
            <a:ext cx="2916227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214290"/>
          <a:ext cx="8858280" cy="6215105"/>
        </p:xfrm>
        <a:graphic>
          <a:graphicData uri="http://schemas.openxmlformats.org/drawingml/2006/table">
            <a:tbl>
              <a:tblPr/>
              <a:tblGrid>
                <a:gridCol w="484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1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7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10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6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5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005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3.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«Социальное обеспечение и иные выплаты населению»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ежемесячные денежные выплаты на оплату жилого помещения и коммунальных услуг гражданам, перешедшим на пенсию из числа медицинских и фармацевтических работников муниципальных учреждений здравоохранения, проживающим в сельской местности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района.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 64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 получивших субсидию на оплату жилья и коммунальных услуг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1080</a:t>
                      </a: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1085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1080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896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4.«Повышение оплаты труда некоторых категорий работников муниципальных учреждений»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работников муниципальных учреждений (за исключением органов местного самоуправления), занятых на полную ставку, заработная плата которых за полную отработку за месяц нормы рабочего времени и выполнения нормы труда (трудовых обязанностей) ниже минимального размера оплаты труда</a:t>
                      </a:r>
                    </a:p>
                  </a:txBody>
                  <a:tcPr marL="29480" marR="2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480" marR="2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8579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785926"/>
          <a:ext cx="9001154" cy="5072073"/>
        </p:xfrm>
        <a:graphic>
          <a:graphicData uri="http://schemas.openxmlformats.org/drawingml/2006/table">
            <a:tbl>
              <a:tblPr/>
              <a:tblGrid>
                <a:gridCol w="418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7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4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0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68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57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Целевые показатели муниципальной программы (индикаторы)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Единица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Прогноз конечных результатов, характеризующих эффективность реализации мероприятий Программы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855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«Информационное общество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на 2021 – 2025 года»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7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1.Доля предоставленных муниципальных услуг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в электронном виде, в том числе на базе МФЦ от общего количества муници­пальных услуг, предостав­ляемых  органами местного самоуправления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не менее 45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2.Доля перевода ПЭВМ на отечественные операционные системы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3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3.Повышение информированности граждан о деятельности органов местного самоуправления 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не менее, чем на 50 процентов 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3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4.Увеличение объемов материалов    на сайте администрации Ершовского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7855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2 «Информационное партнерство органов местного самоуправления со средствами массовой информации»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3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Повышение информированности граждан о деятельности органов местного самоуправления Ершовского муниципального района не менее чем на 50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51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Увеличение объемов материалов в СМИ и на сайте администраций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района, освещающих значимую тематику, не менее чем на 35 процентов  </a:t>
                      </a:r>
                    </a:p>
                  </a:txBody>
                  <a:tcPr marL="18292" marR="18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8292" marR="182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7554" y="857233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928671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</p:txBody>
      </p:sp>
      <p:pic>
        <p:nvPicPr>
          <p:cNvPr id="8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785794"/>
            <a:ext cx="1500198" cy="857256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70648" cy="1428736"/>
          </a:xfrm>
        </p:spPr>
        <p:txBody>
          <a:bodyPr/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адресная программа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«Переселение граждан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аварийного жилищного фонда в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годах»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240" y="857232"/>
            <a:ext cx="6000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ФИНАНСИРОВАНИЕ МУНИЦИПАЛЬНОЙ ПРОГРАММЫ, тыс. руб.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cdnstatic.rg.ru/uploads/images/213/84/43/iStock-128548434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785794"/>
            <a:ext cx="2639616" cy="1800200"/>
          </a:xfrm>
          <a:prstGeom prst="rect">
            <a:avLst/>
          </a:prstGeom>
          <a:noFill/>
        </p:spPr>
      </p:pic>
      <p:sp>
        <p:nvSpPr>
          <p:cNvPr id="6" name="TextBox 12"/>
          <p:cNvSpPr txBox="1"/>
          <p:nvPr/>
        </p:nvSpPr>
        <p:spPr>
          <a:xfrm>
            <a:off x="3857620" y="2643183"/>
            <a:ext cx="48577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2986"/>
            <a:r>
              <a:rPr lang="ru-RU" sz="1200" b="1" spc="19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цели и задачи муниципальной программы </a:t>
            </a:r>
            <a:endParaRPr lang="ru-RU" sz="1200" b="1" spc="19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21468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создание безопасных и благоприятных условий проживания граждан, их переселение из жилищного фонда, признанного в установленном порядке аварийным и подлежащим сносу, и обеспечение жилыми помещениями;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установление правовых и организационных основ обеспечения финансирования при переселении граждан из аварийного жилищного фонда путем привлечения бюджетных и внебюджетных финансовых ресурсов, проведение предусмотренных законодательством Российской Федерации мероприятий по переселению граждан из многоквартирных домов, признанных с 01.01.2017 года по 01.01.2022 года в установленном порядке аварийными и подлежащими сносу в связи с физическим износом в процессе их эксплуатации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47317"/>
              </p:ext>
            </p:extLst>
          </p:nvPr>
        </p:nvGraphicFramePr>
        <p:xfrm>
          <a:off x="3071802" y="1196752"/>
          <a:ext cx="585791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50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510010,8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57024,4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05" marR="63305" marT="31652" marB="31652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500306"/>
            <a:ext cx="36433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nos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реализации Программы планируется обеспечить жилыми помещениями граждан, проживающего в жилых помещениях общей площадью 16560,95 кв. м, расположенных в 44 многоквартирных домах, признанных в установленном порядке в период с  января 2017 года по  января 2022 года аварийными и подлежащими сносу или реконструкции в связи с физическим износом в процессе их эксплуатации, из которых: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первому этапу –  251 человека, которые проживают в жилых помещениях общей площадью 5166,65 кв. 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второму этапу - 197 человек, которые проживают в жилых помещениях общей площадью 4198,20 кв. м;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35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третьему этапу - 337 человек, проживающих в жилых помещениях общей площадью 7319,70 кв.м.».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85723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yandex-sans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071670" y="857232"/>
            <a:ext cx="67866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программы: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необходимых условий для предотвращения гибели и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травмирования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при чрезвычайных ситуациях, защите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природной среды в зоне чрезвычайных ситуаций;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предупреждение чрезвычайных ситуаций и повышение устойчивости функционирования организаций, а также объектов социального назначения в чрезвычайных ситуациях;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готовности к действиям органов управления, сил и средств, предназначенных и выделяемых для предупреждения ликвидации чрезвычайных ситуаций;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сбор, обработка, обмен и выдача информации в области защиты населения и территорий от чрезвычайных ситуаций.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пожарной безопасности.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Borodina\Desktop\целевые показатели\1856926.jpeg"/>
          <p:cNvPicPr/>
          <p:nvPr/>
        </p:nvPicPr>
        <p:blipFill>
          <a:blip r:embed="rId2" cstate="print"/>
          <a:srcRect l="50424" t="14837" r="3178" b="41246"/>
          <a:stretch>
            <a:fillRect/>
          </a:stretch>
        </p:blipFill>
        <p:spPr bwMode="auto">
          <a:xfrm>
            <a:off x="45979" y="918504"/>
            <a:ext cx="1979712" cy="18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7" y="2857494"/>
          <a:ext cx="8858310" cy="4000506"/>
        </p:xfrm>
        <a:graphic>
          <a:graphicData uri="http://schemas.openxmlformats.org/drawingml/2006/table">
            <a:tbl>
              <a:tblPr/>
              <a:tblGrid>
                <a:gridCol w="7248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4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4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48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41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программы, наименование показателя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  <a:endParaRPr lang="ru-RU" sz="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2025 год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«Защита населения и территорий от чрезвычайных ситуаций, обеспечение пожарной безопасности 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до 2025 года»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усовершенствование деятельности ЕДДС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обученного состава, выполняющие обязанности в области ГО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– до 2025 года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уменьшение территорий населенных пунктов, подтапливаемых в период половодья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2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производственных аварий, катастроф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6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940" marR="28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prichin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850" y="0"/>
            <a:ext cx="28511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im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0" y="-7949"/>
            <a:ext cx="2639361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 descr="lga4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0"/>
            <a:ext cx="3643338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7261391"/>
              </p:ext>
            </p:extLst>
          </p:nvPr>
        </p:nvGraphicFramePr>
        <p:xfrm>
          <a:off x="285720" y="2357430"/>
          <a:ext cx="8643998" cy="4143404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75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3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7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7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60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1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712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Подпрограмма  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«Обеспечение пожарной безопасности на территории муниципального образования г. Ершов»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3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защиты от чрезвычайных ситуаций природного и техногенного характера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пожаров на производстве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4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готовности  реагирования сил и средств к осуществлению мероприятий по ликвидации возможных или возникших чрезвычайных ситуаций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населения, обученного в области обеспечения пожарной безопасности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7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противопожарной агитацией (памятки, плакаты)</a:t>
                      </a: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705" marR="36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0" y="2285993"/>
            <a:ext cx="2245287" cy="1571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064084" y="3929066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000637"/>
            <a:ext cx="8930134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572009"/>
            <a:ext cx="484188" cy="428628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5805070"/>
            <a:ext cx="157939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5805070"/>
            <a:ext cx="1586335" cy="1052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829300"/>
            <a:ext cx="1487220" cy="1028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="" xmlns:p14="http://schemas.microsoft.com/office/powerpoint/2010/main" val="3056400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1714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муниципального района до 2025 года»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2571745"/>
          <a:ext cx="8715437" cy="4071965"/>
        </p:xfrm>
        <a:graphic>
          <a:graphicData uri="http://schemas.openxmlformats.org/drawingml/2006/table">
            <a:tbl>
              <a:tblPr/>
              <a:tblGrid>
                <a:gridCol w="7274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3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9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99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9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7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74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83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Значение показателей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932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«Профилактика терроризма и экстремизма в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Ершовском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районе Саратовской области»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5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жителей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района Саратовской области, охваченных мероприятиями информационного характера о принимаемых мерах антитеррористического характера и правилах поведения в случае угрозы возникновения террористического акта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Размещение информации в СМИ о реализации мероприятий способствующих воспитанию толерантности и профилактике терроризма и экстремизма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Изготовление агитационного и информационного материала в целях профилактики терроризма и экстремизма на территории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Ершовского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Саратовской области  </a:t>
                      </a: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2122" marR="4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 descr="C:\Users\user\Desktop\yekstremiz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2214578" cy="22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109779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Объем и распределение межбюджетных трансфертов, передаваемых бюджету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из бюджетов поселений в соответствии с заключенными соглашениями на 2024 год и на плановый период 2025 и 2026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64006"/>
          <a:ext cx="8643998" cy="5208265"/>
        </p:xfrm>
        <a:graphic>
          <a:graphicData uri="http://schemas.openxmlformats.org/drawingml/2006/table">
            <a:tbl>
              <a:tblPr/>
              <a:tblGrid>
                <a:gridCol w="2168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4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42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42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42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48848">
                <a:tc rowSpan="3">
                  <a:txBody>
                    <a:bodyPr/>
                    <a:lstStyle/>
                    <a:p>
                      <a:pPr indent="-647700" algn="ctr">
                        <a:lnSpc>
                          <a:spcPts val="137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200" i="0" baseline="0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муниципального образования, предоставившего межбюджетные трансферты</a:t>
                      </a:r>
                      <a:endParaRPr lang="ru-RU" sz="12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-647700" algn="ctr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в части формирования и исполнения бюджетов поселений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647700" algn="ctr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 по осуществлению внешнего муниципального финансового контроля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647700" algn="ctr">
                        <a:lnSpc>
                          <a:spcPts val="1300"/>
                        </a:lnSpc>
                        <a:spcBef>
                          <a:spcPts val="45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5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2026год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Антоновское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Декабристское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Миусское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Новокраснянское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Перекопновское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Ершов</a:t>
                      </a: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3" marR="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442,2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459,4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527,4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16632"/>
            <a:ext cx="8501121" cy="77841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 бюджета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 на 2023 год и на плановый период 2024 и 2025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7507873"/>
              </p:ext>
            </p:extLst>
          </p:nvPr>
        </p:nvGraphicFramePr>
        <p:xfrm>
          <a:off x="285721" y="1397000"/>
          <a:ext cx="8572558" cy="5092294"/>
        </p:xfrm>
        <a:graphic>
          <a:graphicData uri="http://schemas.openxmlformats.org/drawingml/2006/table">
            <a:tbl>
              <a:tblPr/>
              <a:tblGrid>
                <a:gridCol w="516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5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9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9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00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38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67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162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46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                  	        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    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привлечения средств в бюджет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Предельные сроки погашения долговых обязательств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Кредиты, полученные от 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 Российской Федерации в валюте Российской Федерации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7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Социально-значимые проекты, планируемые к реализации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муниципальном районе Саратовской области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428737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eaLnBrk="0" hangingPunct="0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федерального проекта «Современная школа» национального проекта «Образование» будут открыты на базе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"Средняя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N4 г.Ершова Саратовской области" им.Героя Советского Союза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Спирина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В.Р.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МОУ"Средняя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общеобразовательная школа с.Антоновка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области"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Центры цифрового и гуманитарного профилей «Точка роста»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357562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регионального проекта (программы) в целях выполнения задач федерального проекта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«Цифровая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образовательная среда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на базе МОУ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N3 г.Ершов Саратовской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с.Лобки»,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с.Орлов-Гай», МОУ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с.Рефлектор», МОУ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с.Перекопное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C:\Users\user\Desktop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oripkro.ru/images/edcenter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oripkro.ru/images/edcenter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На базе ГБОУ ИРО Краснодарского края в рамках регионального проекта «Цифро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57562"/>
            <a:ext cx="1000132" cy="857256"/>
          </a:xfrm>
          <a:prstGeom prst="rect">
            <a:avLst/>
          </a:prstGeom>
          <a:noFill/>
        </p:spPr>
      </p:pic>
      <p:pic>
        <p:nvPicPr>
          <p:cNvPr id="2061" name="Picture 13" descr="https://ug.ru/wp-content/uploads/2020/11/tochka-ro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857389" cy="10715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42926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капитального и текущего ремонта, техническое оснащение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Кушумского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СДК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-3455,6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14355"/>
          <a:ext cx="8929717" cy="6072229"/>
        </p:xfrm>
        <a:graphic>
          <a:graphicData uri="http://schemas.openxmlformats.org/drawingml/2006/table">
            <a:tbl>
              <a:tblPr/>
              <a:tblGrid>
                <a:gridCol w="2571768"/>
                <a:gridCol w="857256"/>
                <a:gridCol w="857256"/>
                <a:gridCol w="1071570"/>
                <a:gridCol w="1143008"/>
                <a:gridCol w="2428859"/>
              </a:tblGrid>
              <a:tr h="398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Назначение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Контингент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Региональный бюджет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Виды работ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 ДО «Дом творчества г.Ершова Саратовской области»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1400000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314325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42000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Ремонт кровли, замена оконных блоков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Филиал МОУ «СОШ с.Рефлектор» в п.Целинный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спортзал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1000000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Замена окон и дверей, текущий ремонт спортзала и раздевалок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МОУ «СОШ с.Антоновка Ершовского района Саратовской области»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спортзал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Замена окон и дверей, текущий ремонт спортзала и раздевалок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МОУ «СОШ №5 г.Ершова Саратовской области»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музей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386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250000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Витрины различной конфигурации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МОУ «СОШ с.Орлов Гай Ершовского района Саратовской области»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музей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Замена двери, покраска стен, потолок, пол, витрины различной конфигурации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МОУ «СОШ с.Рефлектор Ершовского района Саратовской области»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Ремонт кровли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МОУ «СОШ с.Антоновка Ершовского района Саратовской области»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2000000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Замена оконных блоков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МДОУ «Д/с №3 «Звездочка» г.Ершова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1846900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55407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Ремонт фасада,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отмостки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МДОУ «Д/с №1 «Тополек» г.Ершова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1846900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55407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Ремонт фасада, ремонт кровли, замена окон и дверей, ремонт входных групп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Филиал МОУ «СОШ с.Перекопное» в п.Целинный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1846900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55407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Замена окон и дверей, укладка линолеума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МДОУ «Д/с №6 «Малышок» г.Ершова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1846900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55407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Замена окон и дверей, укладка линолеума, штукатурка, покраска стен и потолков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МДОУ «Д/с №32 «Золотое зернышко» г.Ершова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1846800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55404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Ремонт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отмостки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замена окон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17884400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499032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53" marR="447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на 2022 год и на плановый период 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2024 годов» 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8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Составление, рассмотрение, утверждение и исполнение местного бюджета осуществляется в соответствии с Бюджетным кодексом РФ, Уставом Ершовского муниципального района, Решением Собрания депутатов Ершовского муниципального района от 22 ноября 2017 года № 61-356 «Об утверждении Положения о бюджетном процессе в Ершовском муниципальном  районе»,  проект Закона Саратовской области  «Об областном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2026годов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проект Решения Собрания депутатов Ершовского муниципального района «О бюджете на 2024 год и плановый период 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 2026 годов».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75940" y="2695769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00" y="3241068"/>
            <a:ext cx="8781652" cy="3354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Саратовской области регулируются Законом Саратовской области  от 20 декабря 2005 года № 137-ЗСО «О межбюджетных отношениях  в Саратовской области», в соответствии с которым межбюджетные трансферты из областного бюджета местным бюджетам предоставляются в форме: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дотаций на выравнивание бюджетной обеспеченности;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субвенций для реализации полномочий органов государственной власти субъектов Российской Федерации;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иных межбюджетных трансфертов.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распределение межбюджетных трансфертов из областного бюджета между муниципальными образованиями утверждается ежегодно Законом Саратовской области «Об областном бюджете» на очередной финансовый год и плановый период.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89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 деление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8 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12028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публичных слушаний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г. № 54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    «Об утверждении Положения о порядке организации и проведения публичных слушаний в Ершовском муниципальном районе» с изменениями от 29 июня 2018 г. № 70-397, по проекту бюджета Ершовского муниципального района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Ершовского района  местного самоуправления.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2871556"/>
            <a:ext cx="8784976" cy="3600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64" y="3367948"/>
            <a:ext cx="878165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Ершовского муниципального района на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 подготовлен в соответствии с требованиями Бюджетного кодекса Российской Федерации, с учетом особенностей формирования консолидированного бюджета области на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годов, рекомендованных к исполнению Министерством финансов Саратовской области.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   утверждены  основные показатели бюджета Ершовского муниципального района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8648083"/>
              </p:ext>
            </p:extLst>
          </p:nvPr>
        </p:nvGraphicFramePr>
        <p:xfrm>
          <a:off x="158800" y="5715015"/>
          <a:ext cx="8802116" cy="122695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="" xmlns:a16="http://schemas.microsoft.com/office/drawing/2014/main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="" xmlns:a16="http://schemas.microsoft.com/office/drawing/2014/main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="" xmlns:a16="http://schemas.microsoft.com/office/drawing/2014/main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="" xmlns:a16="http://schemas.microsoft.com/office/drawing/2014/main" val="1317658949"/>
                    </a:ext>
                  </a:extLst>
                </a:gridCol>
              </a:tblGrid>
              <a:tr h="38571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998134,4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849168,1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763446,6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998134,4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841698,9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752405,4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7469,2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11041,2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187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16632"/>
            <a:ext cx="8934896" cy="360040"/>
          </a:xfrm>
          <a:prstGeom prst="rect">
            <a:avLst/>
          </a:prstGeom>
          <a:ln w="9525" cap="flat" cmpd="sng" algn="ctr">
            <a:solidFill>
              <a:schemeClr val="accent3">
                <a:shade val="60000"/>
                <a:satMod val="300000"/>
              </a:schemeClr>
            </a:solidFill>
            <a:prstDash val="solid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приоритеты бюджетной и налоговой политики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634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Налоговая политика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857232"/>
            <a:ext cx="88583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2024 - 2026 годах налоговая политика, как и в предыдущие годы, будет направлена на обеспечение сбалансированности и увеличение доходного потенциала бюджета и предусматривает следующие основные направления: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легализацию предпринимательской деятельности, содействие вовлечению граждан в предпринимательскую деятельность и сокращение неформальной занятости путем расширения практики применения налога на профессиональный доход, регистрацию граждан в качестве 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и вовлечение их в экономику;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поддержка инвестиционной активности в районе и обеспечение стабильных налоговых условий для ведения предпринимательской деятельности;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методов администрирования доходов, повышение уровня ответственности главных администраторов доходов бюджета района за качество прогнозирования доходов в целях повышения эффективности администрирования налоговых и неналоговых доходов, подлежащих зачислению в бюджет;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высокого уровня собираемости налогов при реализации мероприятий, направленных на сокращение недоимки по налогам и сборам;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политики обоснованности и эффективности применения налоговых льгот, пересмотр условий их предоставления, отмена неэффективных и невостребованных льгот;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осуществление эффективного взаимодействия с налоговыми органами в целях улучшения информационного обмена, повышения уровня собираемости налоговых доходов в бюджет;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проведения работы в районе мероприятий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взаимодействия и сотрудничества с Управлением Федеральной налоговой службы по Саратовской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области по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контролю за исполнением налоговых обязательств физическими лицами, сдающими в аренду (наем) жилые помещения;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32240</TotalTime>
  <Words>8965</Words>
  <Application>Microsoft Office PowerPoint</Application>
  <PresentationFormat>Экран (4:3)</PresentationFormat>
  <Paragraphs>2311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Техническая</vt:lpstr>
      <vt:lpstr>    </vt:lpstr>
      <vt:lpstr>Слайд 2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показатели социально-экономического развития Ершовского муниципального района Саратовской области</vt:lpstr>
      <vt:lpstr>Доходы бюджета</vt:lpstr>
      <vt:lpstr>Слайд 14</vt:lpstr>
      <vt:lpstr>Слайд 15</vt:lpstr>
      <vt:lpstr>Слайд 16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2022-2026 годов представлена в графике:</vt:lpstr>
      <vt:lpstr>Слайд 19</vt:lpstr>
      <vt:lpstr>Динамика распределения расходов бюджета Ершовского муниципального района</vt:lpstr>
      <vt:lpstr>Слайд 21</vt:lpstr>
      <vt:lpstr>Расходы бюджета Ершовского муниципального района на 2024 год</vt:lpstr>
      <vt:lpstr>Слайд 23</vt:lpstr>
      <vt:lpstr>Слайд 24</vt:lpstr>
      <vt:lpstr>Предварительные итоги социально – экономического  развития за 9 месяцев 2023 года и ожидаемые итоги социально – экономического развития Ершовского муниципального района за  2023 год.</vt:lpstr>
      <vt:lpstr>Слайд 26</vt:lpstr>
      <vt:lpstr>Слайд 27</vt:lpstr>
      <vt:lpstr>Слайд 28</vt:lpstr>
      <vt:lpstr>Слайд 29</vt:lpstr>
      <vt:lpstr>МУНИЦИПАЛЬНЫЕ ПРОГРАММЫ</vt:lpstr>
      <vt:lpstr>Слайд 31</vt:lpstr>
      <vt:lpstr>Слайд 32</vt:lpstr>
      <vt:lpstr>Слайд 33</vt:lpstr>
      <vt:lpstr>Муниципальная программа: «Развитие физической культуры, спорта и молодежной политики Ершовского муниципального района до 2025года»</vt:lpstr>
      <vt:lpstr>Слайд 35</vt:lpstr>
      <vt:lpstr>Слайд 36</vt:lpstr>
      <vt:lpstr>Муниципальная программа «Культура Ершовского муниципального района Саратовской области до 2025 года»</vt:lpstr>
      <vt:lpstr>Слайд 38</vt:lpstr>
      <vt:lpstr>Муниципальная программа «Развитие транспортной системы Ершовского муниципального района»</vt:lpstr>
      <vt:lpstr>Муниципальная программа «Развитие муниципального управления Ершовского муниципального района до 2025года»</vt:lpstr>
      <vt:lpstr>Слайд 41</vt:lpstr>
      <vt:lpstr>Муниципальная программа  «Улучшение условий и охраны труда на рабочих местах в Ершовском муниципальном районе» </vt:lpstr>
      <vt:lpstr>Слайд 43</vt:lpstr>
      <vt:lpstr>Муниципальная программа: «Социальная поддержка и социальное обслуживание граждан Ершовского муниципального района до 2025 года»</vt:lpstr>
      <vt:lpstr>Слайд 45</vt:lpstr>
      <vt:lpstr>Муниципальная программа «Информационное общество Ершовского муниципального района» </vt:lpstr>
      <vt:lpstr>Муниципальная адресная программа  «Переселение граждан из аварийного жилищного фонда в 2022-2025 годах» </vt:lpstr>
      <vt:lpstr>Муниципальная программа «Защита населения и территорий от чрезвычайных ситуаций, обеспечение пожарной безопасности муниципального образования  до 2025 года»</vt:lpstr>
      <vt:lpstr>Слайд 49</vt:lpstr>
      <vt:lpstr>Муниципальная  программа «Профилактика терроризма и экстремизма, а также минимизации и  ликвидации последствий проявлений терроризма, экстремизма на территории Ершовского муниципального района до 2025 года» </vt:lpstr>
      <vt:lpstr>Объем и распределение межбюджетных трансфертов, передаваемых бюджету Ершовского муниципального района Саратовской области из бюджетов поселений в соответствии с заключенными соглашениями на 2024 год и на плановый период 2025 и 2026 годов</vt:lpstr>
      <vt:lpstr>Программа муниципальных внутренних заимствований  бюджета Ершовского муниципального района Саратовской области на 2023 год и на плановый период 2024 и 2025 годов</vt:lpstr>
      <vt:lpstr>Социально-значимые проекты, планируемые к реализации в Ершовском муниципальном районе Саратовской области</vt:lpstr>
      <vt:lpstr>Слайд 54</vt:lpstr>
      <vt:lpstr>Слайд 55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cp:lastModifiedBy>user</cp:lastModifiedBy>
  <cp:revision>2692</cp:revision>
  <dcterms:created xsi:type="dcterms:W3CDTF">2013-04-17T07:52:47Z</dcterms:created>
  <dcterms:modified xsi:type="dcterms:W3CDTF">2023-12-28T08:32:06Z</dcterms:modified>
</cp:coreProperties>
</file>