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5761" r:id="rId1"/>
  </p:sldMasterIdLst>
  <p:notesMasterIdLst>
    <p:notesMasterId r:id="rId44"/>
  </p:notesMasterIdLst>
  <p:sldIdLst>
    <p:sldId id="258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7" r:id="rId11"/>
    <p:sldId id="404" r:id="rId12"/>
    <p:sldId id="396" r:id="rId13"/>
    <p:sldId id="378" r:id="rId14"/>
    <p:sldId id="379" r:id="rId15"/>
    <p:sldId id="380" r:id="rId16"/>
    <p:sldId id="381" r:id="rId17"/>
    <p:sldId id="385" r:id="rId18"/>
    <p:sldId id="383" r:id="rId19"/>
    <p:sldId id="384" r:id="rId20"/>
    <p:sldId id="386" r:id="rId21"/>
    <p:sldId id="390" r:id="rId22"/>
    <p:sldId id="391" r:id="rId23"/>
    <p:sldId id="394" r:id="rId24"/>
    <p:sldId id="368" r:id="rId25"/>
    <p:sldId id="403" r:id="rId26"/>
    <p:sldId id="392" r:id="rId27"/>
    <p:sldId id="367" r:id="rId28"/>
    <p:sldId id="405" r:id="rId29"/>
    <p:sldId id="399" r:id="rId30"/>
    <p:sldId id="365" r:id="rId31"/>
    <p:sldId id="364" r:id="rId32"/>
    <p:sldId id="363" r:id="rId33"/>
    <p:sldId id="362" r:id="rId34"/>
    <p:sldId id="361" r:id="rId35"/>
    <p:sldId id="360" r:id="rId36"/>
    <p:sldId id="359" r:id="rId37"/>
    <p:sldId id="398" r:id="rId38"/>
    <p:sldId id="408" r:id="rId39"/>
    <p:sldId id="393" r:id="rId40"/>
    <p:sldId id="387" r:id="rId41"/>
    <p:sldId id="388" r:id="rId42"/>
    <p:sldId id="389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00FF"/>
    <a:srgbClr val="7B13F9"/>
    <a:srgbClr val="6600FF"/>
    <a:srgbClr val="FF99CC"/>
    <a:srgbClr val="F70936"/>
    <a:srgbClr val="6666FF"/>
    <a:srgbClr val="9933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56" autoAdjust="0"/>
    <p:restoredTop sz="99855" autoAdjust="0"/>
  </p:normalViewPr>
  <p:slideViewPr>
    <p:cSldViewPr>
      <p:cViewPr varScale="1">
        <p:scale>
          <a:sx n="87" d="100"/>
          <a:sy n="87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orodina\Desktop\&#1076;&#1083;&#1103;%20&#1075;&#1088;&#1072;&#1078;&#1076;&#1072;&#1085;\&#1050;&#1085;&#1080;&#1075;&#1072;3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Лист1!$A$9</c:f>
              <c:strCache>
                <c:ptCount val="1"/>
                <c:pt idx="0">
                  <c:v>Всего доходов </c:v>
                </c:pt>
              </c:strCache>
            </c:strRef>
          </c:tx>
          <c:cat>
            <c:strRef>
              <c:f>Лист1!$B$8:$D$8</c:f>
              <c:strCache>
                <c:ptCount val="3"/>
                <c:pt idx="0">
                  <c:v>2018год  </c:v>
                </c:pt>
                <c:pt idx="1">
                  <c:v>2019год  </c:v>
                </c:pt>
                <c:pt idx="2">
                  <c:v>2020 год </c:v>
                </c:pt>
              </c:strCache>
            </c:strRef>
          </c:cat>
          <c:val>
            <c:numRef>
              <c:f>Лист1!$B$9:$D$9</c:f>
              <c:numCache>
                <c:formatCode>General</c:formatCode>
                <c:ptCount val="3"/>
                <c:pt idx="0">
                  <c:v>588053.69999999879</c:v>
                </c:pt>
                <c:pt idx="1">
                  <c:v>727316.7</c:v>
                </c:pt>
                <c:pt idx="2">
                  <c:v>813972</c:v>
                </c:pt>
              </c:numCache>
            </c:numRef>
          </c:val>
        </c:ser>
        <c:ser>
          <c:idx val="1"/>
          <c:order val="1"/>
          <c:tx>
            <c:strRef>
              <c:f>Лист1!$A$10</c:f>
              <c:strCache>
                <c:ptCount val="1"/>
                <c:pt idx="0">
                  <c:v>Налоговые и неналоговые доходы </c:v>
                </c:pt>
              </c:strCache>
            </c:strRef>
          </c:tx>
          <c:cat>
            <c:strRef>
              <c:f>Лист1!$B$8:$D$8</c:f>
              <c:strCache>
                <c:ptCount val="3"/>
                <c:pt idx="0">
                  <c:v>2018год  </c:v>
                </c:pt>
                <c:pt idx="1">
                  <c:v>2019год  </c:v>
                </c:pt>
                <c:pt idx="2">
                  <c:v>2020 год </c:v>
                </c:pt>
              </c:strCache>
            </c:strRef>
          </c:cat>
          <c:val>
            <c:numRef>
              <c:f>Лист1!$B$10:$D$10</c:f>
              <c:numCache>
                <c:formatCode>General</c:formatCode>
                <c:ptCount val="3"/>
                <c:pt idx="0">
                  <c:v>133750.39999999985</c:v>
                </c:pt>
                <c:pt idx="1">
                  <c:v>152403.5</c:v>
                </c:pt>
                <c:pt idx="2">
                  <c:v>145831.9</c:v>
                </c:pt>
              </c:numCache>
            </c:numRef>
          </c:val>
        </c:ser>
        <c:ser>
          <c:idx val="2"/>
          <c:order val="2"/>
          <c:tx>
            <c:strRef>
              <c:f>Лист1!$A$11</c:f>
              <c:strCache>
                <c:ptCount val="1"/>
                <c:pt idx="0">
                  <c:v>Удельный вес налоговых и неналоговых доходов % </c:v>
                </c:pt>
              </c:strCache>
            </c:strRef>
          </c:tx>
          <c:cat>
            <c:strRef>
              <c:f>Лист1!$B$8:$D$8</c:f>
              <c:strCache>
                <c:ptCount val="3"/>
                <c:pt idx="0">
                  <c:v>2018год  </c:v>
                </c:pt>
                <c:pt idx="1">
                  <c:v>2019год  </c:v>
                </c:pt>
                <c:pt idx="2">
                  <c:v>2020 год </c:v>
                </c:pt>
              </c:strCache>
            </c:strRef>
          </c:cat>
          <c:val>
            <c:numRef>
              <c:f>Лист1!$B$11:$D$11</c:f>
              <c:numCache>
                <c:formatCode>General</c:formatCode>
                <c:ptCount val="3"/>
                <c:pt idx="0">
                  <c:v>22.7</c:v>
                </c:pt>
                <c:pt idx="1">
                  <c:v>21.6</c:v>
                </c:pt>
                <c:pt idx="2">
                  <c:v>19.3</c:v>
                </c:pt>
              </c:numCache>
            </c:numRef>
          </c:val>
        </c:ser>
        <c:shape val="pyramid"/>
        <c:axId val="113046656"/>
        <c:axId val="96584832"/>
        <c:axId val="0"/>
      </c:bar3DChart>
      <c:catAx>
        <c:axId val="113046656"/>
        <c:scaling>
          <c:orientation val="minMax"/>
        </c:scaling>
        <c:axPos val="b"/>
        <c:tickLblPos val="nextTo"/>
        <c:crossAx val="96584832"/>
        <c:crosses val="autoZero"/>
        <c:auto val="1"/>
        <c:lblAlgn val="ctr"/>
        <c:lblOffset val="100"/>
      </c:catAx>
      <c:valAx>
        <c:axId val="96584832"/>
        <c:scaling>
          <c:orientation val="minMax"/>
        </c:scaling>
        <c:axPos val="l"/>
        <c:majorGridlines/>
        <c:numFmt formatCode="General" sourceLinked="1"/>
        <c:tickLblPos val="nextTo"/>
        <c:crossAx val="11304665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195160014325164"/>
          <c:y val="5.1400554097404488E-2"/>
          <c:w val="0.80148197108205133"/>
          <c:h val="0.74172061825605429"/>
        </c:manualLayout>
      </c:layout>
      <c:barChart>
        <c:barDir val="col"/>
        <c:grouping val="clustered"/>
        <c:ser>
          <c:idx val="0"/>
          <c:order val="0"/>
          <c:tx>
            <c:strRef>
              <c:f>Лист1!$A$12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Лист1!$B$11:$G$11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Единый с/х налог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Лист1!$B$12:$G$12</c:f>
              <c:numCache>
                <c:formatCode>General</c:formatCode>
                <c:ptCount val="6"/>
                <c:pt idx="0" formatCode="#,##0.00">
                  <c:v>87769.5</c:v>
                </c:pt>
                <c:pt idx="1">
                  <c:v>8990.9</c:v>
                </c:pt>
                <c:pt idx="2">
                  <c:v>18364.2</c:v>
                </c:pt>
                <c:pt idx="3">
                  <c:v>4159.2</c:v>
                </c:pt>
                <c:pt idx="4">
                  <c:v>7362.9</c:v>
                </c:pt>
                <c:pt idx="5">
                  <c:v>513</c:v>
                </c:pt>
              </c:numCache>
            </c:numRef>
          </c:val>
        </c:ser>
        <c:ser>
          <c:idx val="1"/>
          <c:order val="1"/>
          <c:tx>
            <c:strRef>
              <c:f>Лист1!$A$13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Лист1!$B$11:$G$11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Единый с/х налог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Лист1!$B$13:$G$13</c:f>
              <c:numCache>
                <c:formatCode>General</c:formatCode>
                <c:ptCount val="6"/>
                <c:pt idx="0" formatCode="#,##0.00">
                  <c:v>93838.6</c:v>
                </c:pt>
                <c:pt idx="1">
                  <c:v>9039.1</c:v>
                </c:pt>
                <c:pt idx="2">
                  <c:v>21071.9</c:v>
                </c:pt>
                <c:pt idx="3">
                  <c:v>4622.3</c:v>
                </c:pt>
                <c:pt idx="4">
                  <c:v>8457.4</c:v>
                </c:pt>
                <c:pt idx="5">
                  <c:v>207</c:v>
                </c:pt>
              </c:numCache>
            </c:numRef>
          </c:val>
        </c:ser>
        <c:ser>
          <c:idx val="2"/>
          <c:order val="2"/>
          <c:tx>
            <c:strRef>
              <c:f>Лист1!$A$14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Лист1!$B$11:$G$11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Единый с/х налог</c:v>
                </c:pt>
                <c:pt idx="5">
                  <c:v>Прочие налоговые доходы</c:v>
                </c:pt>
              </c:strCache>
            </c:strRef>
          </c:cat>
          <c:val>
            <c:numRef>
              <c:f>Лист1!$B$14:$G$14</c:f>
              <c:numCache>
                <c:formatCode>General</c:formatCode>
                <c:ptCount val="6"/>
                <c:pt idx="0">
                  <c:v>95062.3</c:v>
                </c:pt>
                <c:pt idx="1">
                  <c:v>7500.2</c:v>
                </c:pt>
                <c:pt idx="2">
                  <c:v>19432.2</c:v>
                </c:pt>
                <c:pt idx="3">
                  <c:v>5104.7</c:v>
                </c:pt>
                <c:pt idx="4">
                  <c:v>8689.5</c:v>
                </c:pt>
                <c:pt idx="5">
                  <c:v>424.9</c:v>
                </c:pt>
              </c:numCache>
            </c:numRef>
          </c:val>
        </c:ser>
        <c:axId val="98449280"/>
        <c:axId val="98450816"/>
      </c:barChart>
      <c:catAx>
        <c:axId val="98449280"/>
        <c:scaling>
          <c:orientation val="minMax"/>
        </c:scaling>
        <c:axPos val="b"/>
        <c:tickLblPos val="nextTo"/>
        <c:crossAx val="98450816"/>
        <c:crosses val="autoZero"/>
        <c:auto val="1"/>
        <c:lblAlgn val="ctr"/>
        <c:lblOffset val="100"/>
      </c:catAx>
      <c:valAx>
        <c:axId val="98450816"/>
        <c:scaling>
          <c:orientation val="minMax"/>
        </c:scaling>
        <c:axPos val="l"/>
        <c:majorGridlines/>
        <c:numFmt formatCode="#,##0.00" sourceLinked="1"/>
        <c:tickLblPos val="nextTo"/>
        <c:crossAx val="98449280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9.693573674081471E-2"/>
          <c:y val="7.2427476610124511E-2"/>
          <c:w val="0.8126448156301036"/>
          <c:h val="0.4925128031248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Лист1!$A$9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Лист1!$B$8:$G$8</c:f>
              <c:strCache>
                <c:ptCount val="6"/>
                <c:pt idx="0">
                  <c:v>Доходы от сдачи в аренду земли</c:v>
                </c:pt>
                <c:pt idx="1">
                  <c:v>Платежи при пользовании природными ресурсами</c:v>
                </c:pt>
                <c:pt idx="2">
                  <c:v>Доходы от продажи материальных активов</c:v>
                </c:pt>
                <c:pt idx="3">
                  <c:v>Доходы от сдачи в аренду мун. имущества</c:v>
                </c:pt>
                <c:pt idx="4">
                  <c:v>Прочие доходы</c:v>
                </c:pt>
                <c:pt idx="5">
                  <c:v>Штрафы</c:v>
                </c:pt>
              </c:strCache>
            </c:strRef>
          </c:cat>
          <c:val>
            <c:numRef>
              <c:f>Лист1!$B$9:$G$9</c:f>
              <c:numCache>
                <c:formatCode>General</c:formatCode>
                <c:ptCount val="6"/>
                <c:pt idx="0">
                  <c:v>6955.2</c:v>
                </c:pt>
                <c:pt idx="1">
                  <c:v>215.4</c:v>
                </c:pt>
                <c:pt idx="2">
                  <c:v>19568.7</c:v>
                </c:pt>
                <c:pt idx="3">
                  <c:v>0</c:v>
                </c:pt>
                <c:pt idx="4">
                  <c:v>297.8</c:v>
                </c:pt>
                <c:pt idx="5">
                  <c:v>2845.9</c:v>
                </c:pt>
              </c:numCache>
            </c:numRef>
          </c:val>
        </c:ser>
        <c:ser>
          <c:idx val="1"/>
          <c:order val="1"/>
          <c:tx>
            <c:strRef>
              <c:f>Лист1!$A$10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Лист1!$B$8:$G$8</c:f>
              <c:strCache>
                <c:ptCount val="6"/>
                <c:pt idx="0">
                  <c:v>Доходы от сдачи в аренду земли</c:v>
                </c:pt>
                <c:pt idx="1">
                  <c:v>Платежи при пользовании природными ресурсами</c:v>
                </c:pt>
                <c:pt idx="2">
                  <c:v>Доходы от продажи материальных активов</c:v>
                </c:pt>
                <c:pt idx="3">
                  <c:v>Доходы от сдачи в аренду мун. имущества</c:v>
                </c:pt>
                <c:pt idx="4">
                  <c:v>Прочие доходы</c:v>
                </c:pt>
                <c:pt idx="5">
                  <c:v>Штрафы</c:v>
                </c:pt>
              </c:strCache>
            </c:strRef>
          </c:cat>
          <c:val>
            <c:numRef>
              <c:f>Лист1!$B$10:$G$10</c:f>
              <c:numCache>
                <c:formatCode>General</c:formatCode>
                <c:ptCount val="6"/>
                <c:pt idx="0">
                  <c:v>5414.7</c:v>
                </c:pt>
                <c:pt idx="1">
                  <c:v>207.1</c:v>
                </c:pt>
                <c:pt idx="2">
                  <c:v>5800.9</c:v>
                </c:pt>
                <c:pt idx="3">
                  <c:v>605.4</c:v>
                </c:pt>
                <c:pt idx="4">
                  <c:v>522.29999999999995</c:v>
                </c:pt>
                <c:pt idx="5">
                  <c:v>2616.4</c:v>
                </c:pt>
              </c:numCache>
            </c:numRef>
          </c:val>
        </c:ser>
        <c:ser>
          <c:idx val="2"/>
          <c:order val="2"/>
          <c:tx>
            <c:strRef>
              <c:f>Лист1!$A$11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Лист1!$B$8:$G$8</c:f>
              <c:strCache>
                <c:ptCount val="6"/>
                <c:pt idx="0">
                  <c:v>Доходы от сдачи в аренду земли</c:v>
                </c:pt>
                <c:pt idx="1">
                  <c:v>Платежи при пользовании природными ресурсами</c:v>
                </c:pt>
                <c:pt idx="2">
                  <c:v>Доходы от продажи материальных активов</c:v>
                </c:pt>
                <c:pt idx="3">
                  <c:v>Доходы от сдачи в аренду мун. имущества</c:v>
                </c:pt>
                <c:pt idx="4">
                  <c:v>Прочие доходы</c:v>
                </c:pt>
                <c:pt idx="5">
                  <c:v>Штрафы</c:v>
                </c:pt>
              </c:strCache>
            </c:strRef>
          </c:cat>
          <c:val>
            <c:numRef>
              <c:f>Лист1!$B$11:$G$11</c:f>
              <c:numCache>
                <c:formatCode>General</c:formatCode>
                <c:ptCount val="6"/>
                <c:pt idx="0">
                  <c:v>5224.4000000000005</c:v>
                </c:pt>
                <c:pt idx="1">
                  <c:v>152.19999999999999</c:v>
                </c:pt>
                <c:pt idx="2">
                  <c:v>1909</c:v>
                </c:pt>
                <c:pt idx="3">
                  <c:v>581.6</c:v>
                </c:pt>
                <c:pt idx="4">
                  <c:v>369.7</c:v>
                </c:pt>
                <c:pt idx="5">
                  <c:v>1381.2</c:v>
                </c:pt>
              </c:numCache>
            </c:numRef>
          </c:val>
        </c:ser>
        <c:shape val="cylinder"/>
        <c:axId val="96515968"/>
        <c:axId val="96517504"/>
        <c:axId val="0"/>
      </c:bar3DChart>
      <c:catAx>
        <c:axId val="96515968"/>
        <c:scaling>
          <c:orientation val="minMax"/>
        </c:scaling>
        <c:axPos val="b"/>
        <c:tickLblPos val="nextTo"/>
        <c:crossAx val="96517504"/>
        <c:crosses val="autoZero"/>
        <c:auto val="1"/>
        <c:lblAlgn val="ctr"/>
        <c:lblOffset val="100"/>
      </c:catAx>
      <c:valAx>
        <c:axId val="96517504"/>
        <c:scaling>
          <c:orientation val="minMax"/>
        </c:scaling>
        <c:axPos val="l"/>
        <c:majorGridlines/>
        <c:numFmt formatCode="General" sourceLinked="1"/>
        <c:tickLblPos val="nextTo"/>
        <c:crossAx val="96515968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showVal val="1"/>
            <c:showLeaderLines val="1"/>
          </c:dLbls>
          <c:cat>
            <c:strRef>
              <c:f>Лист1!$A$1:$A$11</c:f>
              <c:strCache>
                <c:ptCount val="11"/>
                <c:pt idx="0">
                  <c:v>Общегосударственные вопросы </c:v>
                </c:pt>
                <c:pt idx="1">
                  <c:v>Национальная безопасность и правоохранительная деятельность </c:v>
                </c:pt>
                <c:pt idx="2">
                  <c:v>Национальная экономика </c:v>
                </c:pt>
                <c:pt idx="3">
                  <c:v>Жилищно-коммунальное хозяйство </c:v>
                </c:pt>
                <c:pt idx="4">
                  <c:v>Образование </c:v>
                </c:pt>
                <c:pt idx="5">
                  <c:v>Культура и  кинематография  </c:v>
                </c:pt>
                <c:pt idx="6">
                  <c:v>Социальная политика  </c:v>
                </c:pt>
                <c:pt idx="7">
                  <c:v>Физическая культура и спорт </c:v>
                </c:pt>
                <c:pt idx="8">
                  <c:v>Средства массовой информации </c:v>
                </c:pt>
                <c:pt idx="9">
                  <c:v>Обслуживание государственного и муниципального долга </c:v>
                </c:pt>
                <c:pt idx="10">
                  <c:v>Межбюджетные трансферты общего характера бюджетам субъектов Российской Федерации и муниципальных образований </c:v>
                </c:pt>
              </c:strCache>
            </c:strRef>
          </c:cat>
          <c:val>
            <c:numRef>
              <c:f>Лист1!$B$1:$B$11</c:f>
              <c:numCache>
                <c:formatCode>General</c:formatCode>
                <c:ptCount val="11"/>
                <c:pt idx="0">
                  <c:v>102500.3</c:v>
                </c:pt>
                <c:pt idx="1">
                  <c:v>1607.6</c:v>
                </c:pt>
                <c:pt idx="2">
                  <c:v>69926.8</c:v>
                </c:pt>
                <c:pt idx="3">
                  <c:v>49.9</c:v>
                </c:pt>
                <c:pt idx="4">
                  <c:v>527698</c:v>
                </c:pt>
                <c:pt idx="5">
                  <c:v>75995.199999999997</c:v>
                </c:pt>
                <c:pt idx="6">
                  <c:v>10934</c:v>
                </c:pt>
                <c:pt idx="7">
                  <c:v>16675.8</c:v>
                </c:pt>
                <c:pt idx="8">
                  <c:v>664.2</c:v>
                </c:pt>
                <c:pt idx="9">
                  <c:v>27.5</c:v>
                </c:pt>
                <c:pt idx="10">
                  <c:v>1810.9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30969812811156"/>
          <c:y val="2.4611787388643124E-2"/>
          <c:w val="0.33808765342148484"/>
          <c:h val="0.8950873906331116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066829-1D7F-43AE-A131-2B5FC6B32264}" type="datetimeFigureOut">
              <a:rPr lang="ru-RU"/>
              <a:pPr>
                <a:defRPr/>
              </a:pPr>
              <a:t>19.05.2021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90320A4-ECE9-4F7F-9278-8405B762A8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267BE0-748A-4D24-A129-1247A1CC7A54}" type="slidenum">
              <a:rPr lang="ru-RU" altLang="ru-RU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87B39-B833-4932-8081-D8C87740D9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0323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F0FC3-6E8F-459A-9A48-75E0C1B42E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62379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D6A47-0B86-492F-A282-EFEC897468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49986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10740-1583-4A3A-9A55-3944F6927F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93354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CC9C9-654D-40B3-8013-029E07D920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20461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A9CC7-069B-4B9A-A53D-011C142717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6634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5196D-8861-40AF-BA37-10B44751E2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2717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135646-5B70-4B12-9BAC-C24A754A52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01909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9EFF-97F6-4519-BFED-22DCE370D9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5946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4CD7F63D-66BE-4C90-9ABA-B027FDB00E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0486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79ED7-2B2F-4A68-B6B9-90864441BF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76939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412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741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3B3BB"/>
                </a:solidFill>
              </a:defRPr>
            </a:lvl1pPr>
          </a:lstStyle>
          <a:p>
            <a:fld id="{CCED3562-BFB5-480F-AF56-65BC702CC0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2" r:id="rId1"/>
    <p:sldLayoutId id="2147486434" r:id="rId2"/>
    <p:sldLayoutId id="2147486443" r:id="rId3"/>
    <p:sldLayoutId id="2147486435" r:id="rId4"/>
    <p:sldLayoutId id="2147486436" r:id="rId5"/>
    <p:sldLayoutId id="2147486437" r:id="rId6"/>
    <p:sldLayoutId id="2147486438" r:id="rId7"/>
    <p:sldLayoutId id="2147486444" r:id="rId8"/>
    <p:sldLayoutId id="2147486439" r:id="rId9"/>
    <p:sldLayoutId id="2147486440" r:id="rId10"/>
    <p:sldLayoutId id="21474864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37" y="424227"/>
            <a:ext cx="1419225" cy="1859980"/>
          </a:xfrm>
          <a:prstGeom prst="rect">
            <a:avLst/>
          </a:prstGeom>
        </p:spPr>
      </p:pic>
      <p:pic>
        <p:nvPicPr>
          <p:cNvPr id="2150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0" y="2714619"/>
            <a:ext cx="9191625" cy="413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339975" y="2708275"/>
            <a:ext cx="3887788" cy="2862263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i="1" dirty="0" smtClean="0">
                <a:solidFill>
                  <a:schemeClr val="tx1"/>
                </a:solidFill>
              </a:rPr>
              <a:t>  </a:t>
            </a:r>
            <a:br>
              <a:rPr lang="ru-RU" altLang="ru-RU" sz="2400" i="1" dirty="0" smtClean="0">
                <a:solidFill>
                  <a:schemeClr val="tx1"/>
                </a:solidFill>
              </a:rPr>
            </a:br>
            <a:r>
              <a:rPr lang="ru-RU" altLang="ru-RU" sz="2400" dirty="0" smtClean="0">
                <a:solidFill>
                  <a:schemeClr val="tx1"/>
                </a:solidFill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</a:rPr>
            </a:br>
            <a:endParaRPr lang="ru-RU" altLang="ru-RU" sz="2400" dirty="0" smtClean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69583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4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Отчет об исполнении бюджета для граждан Ершовского муниципального района Саратовской области за 2020 год </a:t>
            </a:r>
          </a:p>
          <a:p>
            <a:pPr algn="ctr">
              <a:defRPr/>
            </a:pPr>
            <a:endParaRPr lang="ru-RU" sz="34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42844" y="142852"/>
            <a:ext cx="885831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Управление имуществом и земельными ресурсами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Общая площадь сельскохозяйственных угодий составляет 399,6 тыс. га. По состоянию на 01.01.2021 г. заключено и действует  1016 договоров аренды муниципального имущества на сумму 11 954,2 тыс. руб. из них: по имуществу  6 договоров, на сумму 657,5 тыс. руб., по земельным участкам 1010 договор, на сумму 11 296,7 тыс. руб. 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       От использования и продажи муниципального имущества, включая земельные ресурсы, в консолидированный бюджет муниципального района поступило  9067,7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тыс. руб.  из них:  более  70 % от сдачи в аренду земельных участков. 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Промышленное производство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Индекс промышленного производства по полному кругу организаций составил – 90,0% (на 01.01.2020г. - 101,7%). Объем отгруженной товарной продукции и оказанных услуг в целом по промышленности района за 2020 год  составил порядка  1,5 млрд. руб., (к уровню 01.01.2020 г.– 102,5%.)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 сегодняшний день потребительский рынок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муниципального района представлен  249 -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объектами  розничной торговли и 24  объектами  общественного питания.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Оборот розничной торговли  составил 2 557,6  тыс. руб. или 106,9 % к уровню прошлого года (2392,8  тыс. руб. – 2019г.), оборот общественного питания  – 85,6 млн. руб. или  98,1% к уровню прошлого года, снижение общественного питания объясняется закрытием из-за эпидемиологической ситуации т ограничений кафе и столовых.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На территории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муниципального района осуществляют свою деятельность 10 организаций коммунального комплекса и 4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организаций, расположено 250  многоквартирных домов (в городе – 231 дома, в сельской местности – 19 домов).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Водоснабжение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   В целях обеспечения населения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района питьевой водой задействованы следующие объекты: водозаборы – 28 шт., артезианские скважины – 12 шт., резервуары – 2 шт., распределительный водопровод – 214,2 км. 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Агропромышленный комплекс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аграрном секторе экономики стабильно функционируют 10 сельхозпредприятий различных форм собственности, 52 крестьянских фермерских хозяйств, включая индивидуальных предпринимателей, более 6,3 тыс. личных подсобных хозяйств, 1 подсобное хозяйство.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 прошедший год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сельхозтоваропроизводителями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района всех форм собственности произведено продукции сельского хозяйства на сумму 7 148,0 млн. руб. (7, 1 млрд. руб.)  или 125 % к  уровню прошлого года.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Валовой сбор зерновых и зернобобовых культур составил  207 385 тонн, при средней урожайности 19,2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/га, что в 1,3 раза больше к уровню прошлого года.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 животноводству в хозяйствах нашего района (содержится 12,6 тыс. голов крупного рогатого скота, в том числе 6,5 тыс. голов коров,  3,4 тыс. голов свиней,  18,5 тыс. голов овец, 30,7 тыс. голов птицы.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Хозяйствами произведено 26,3 тыс. тонн молока (103,8% к уровню 2019 года),  3,5 тыс. тонн мяса (101,6% к уровню прошлого года), яиц  6,2  млн. штук (100,2% к уровню прошлого года).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За   2020 год на счета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перечислено более 85,0  млн. руб.  государственной поддержки.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Средняя заработная плата работников сельского хозяйства составила 29 757 руб.  или 108 % к  уровню прошлого года. В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Ершовском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муниципальном районе наличие потенциально орошаемых земель составляет 20,8 тыс. га Общая площадь орошаемого клина составила 4,4 га, что составляет 21,2%.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На территории района активно занимается орошением ООО «МТС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Ершовская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 (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строительство участка орошения на площади  1221 га).</a:t>
            </a:r>
            <a:endParaRPr lang="ru-RU" sz="11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42853"/>
            <a:ext cx="6715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85720" y="0"/>
            <a:ext cx="8643998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endParaRPr lang="ru-RU" sz="11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1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Инвестиции 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числе приоритетных задач  АПК остается завершение и запуск новых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инвестпроектов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Объем инвестиций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в основной капитал  за 2020 год составил 190,0 млн. рублей.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Общий объем инвестиций в основной капитал, с учетом областных организаций 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прогнозно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составил более 805,0 млн. руб.: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«ННК-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Саратовнефтегаздобыча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в декабре 2016 года введен в эксплуатацию завод и газ сдается в ГТС «Газпром». В настоящее время продолжается  реализация проекта  «Обустройство скважины №5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Ковеленского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месторождения»,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- ООО «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ТрансГрупп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 2019 года ведется строительство элеваторного хозяйства с погрузкой на вагон мощностью до 1000 тонн зерна в сутки, 15000 тонн единовременного хранения. Объем инвестиций составит 65,0 млн. руб. В настоящее время установлены автомобильные весы, ведется монтаж погрузочной точки, железнодорожных весов, строительство административного  здания, построен склад единовременного хранения на 7,5 тыс. тонн, ведется строительство второго склада,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- АО «Декабрист»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закончило строительство и</a:t>
            </a:r>
            <a:r>
              <a:rPr kumimoji="0" lang="ru-RU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реконструкцию помещений для разведения животноводства на 800 голов МРС.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Продолжается реализация инвестиционного проекта в животноводстве. В 2019 году введена первая очередь животноводческого комплекса, п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риобретено 352 головы КРС мясной направленности, 1018 голов овец, в 2020 году приобретено 33 головы КРС мясной направленности. Объем инвестиций за два года составил 17,8 млн. руб. Создано 4 рабочих места,	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ИП глава КФХ  Головачев Владимир Валерьевич проводит строительство механической мастерской и трех складов, рытой площадки. В прошедшем году закончилось строительство двух складов и механической мастерской. Объем инвестиций составил 30,0 млн. руб.,  создано 5 рабочих мест.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Однако, инвестиции требуются и в других направлениях: животноводство, закладка садов, рыбоводство, строительство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логистического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центра с переработкой и хранением овощей, строительство маслоэкстракционного завода и  многие другие.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Хотелось бы, чтобы многие руководители стремились к организации эффективного производства, позволяющего осуществлять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инвестпроекы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прошедшем году у двух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занимающихся разведением животноводства,  завершены инвестиционные проекты: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ИП глава КФХ  Саидов Султан Русланович, приобретено 39 голов КРС мясной направленности. Объем инвестиций составил 5,6 млн. руб.,  создано 3 рабочих места;	</a:t>
            </a:r>
          </a:p>
          <a:p>
            <a:pPr lvl="0" indent="450850" algn="just" eaLnBrk="0" hangingPunct="0">
              <a:tabLst>
                <a:tab pos="5940425" algn="r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- ИП глава КФХ  Саидов Рустам Русланович, приобретено 50 голов КРС. Объем инвестиций составил 3,4 млн. руб.,  создано 3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рабочих места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86116" y="500042"/>
            <a:ext cx="55721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Droid Sans Fallback"/>
                <a:cs typeface="Times New Roman" pitchFamily="18" charset="0"/>
              </a:rPr>
              <a:t>У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roid Sans Fallback"/>
                <a:cs typeface="Times New Roman" pitchFamily="18" charset="0"/>
              </a:rPr>
              <a:t>ИП глава КФХ Ким Андрей Карлович, на участке орошения на площади 30 га  установлена  система  капельного орошения для  полива  овощных культур.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roid Sans Fallback"/>
                <a:cs typeface="Times New Roman" pitchFamily="18" charset="0"/>
              </a:rPr>
              <a:t>         У  ИП глава КФХ Ким Денис Алексеевич, установлена система капельного орошения на площади 150 га.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57166"/>
            <a:ext cx="278608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6190"/>
            <a:ext cx="342902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86190"/>
            <a:ext cx="335755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86190"/>
            <a:ext cx="3214710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44" y="357166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14282" y="0"/>
            <a:ext cx="4357718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2019 году город Ершов стал победителем во  Всероссийском конкурсе лучших проектов создания комфортной городской среды в номинации малые города  «Обустройство  пешеходной зоны по ул. Интернациональной в городе Ершове в рамках проекта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«ВЕРА. НАДЕЖДА. ЛЮБОВЬ»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2019 году была изготовлена проектно-сметная документация на сумму 1600,0 тыс. руб., в декабре 2019 года был заключен муниципальный контракт на выполнение работ по данному проекту, сумма которого составила  58 192,2  тыс. руб.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апреле 2020 года подрядная организация ООО «</a:t>
            </a:r>
            <a:r>
              <a:rPr kumimoji="0" lang="ru-RU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Стройстандарт</a:t>
            </a:r>
            <a:r>
              <a:rPr kumimoji="0" lang="ru-RU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приступила к выполнению работ по благоустройству территории. Реализация проекта продолжалась весь прошедший год. На выполнение работ в 2020 году был заключен муниципальный контракт в сумме  14 704,2 тыс. руб. </a:t>
            </a: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1387" cy="432048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anose="02030602050306030303" pitchFamily="18" charset="0"/>
                <a:cs typeface="Tahoma" pitchFamily="34" charset="0"/>
              </a:rPr>
              <a:t>Доходы бюджета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Объект 3"/>
          <p:cNvSpPr txBox="1">
            <a:spLocks noGrp="1"/>
          </p:cNvSpPr>
          <p:nvPr>
            <p:ph idx="1"/>
          </p:nvPr>
        </p:nvSpPr>
        <p:spPr>
          <a:xfrm>
            <a:off x="88482" y="769403"/>
            <a:ext cx="3187374" cy="3754874"/>
          </a:xfr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algn="ctr">
              <a:defRPr/>
            </a:pPr>
            <a:endParaRPr lang="ru-RU" sz="900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36512" indent="0"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доходы физических лиц</a:t>
            </a:r>
          </a:p>
          <a:p>
            <a:pPr marL="36512" indent="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акцизов на автомобильный и прямогонный бензин, дизельное топливо, моторные масла для дизельных и (или) карбюраторных (инжекторных) двигателей</a:t>
            </a:r>
          </a:p>
          <a:p>
            <a:pPr marL="36512" indent="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Налоги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совокупный доход</a:t>
            </a:r>
          </a:p>
          <a:p>
            <a:pPr marL="36512" indent="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 по делам, рассматриваемым в судах общей юрисдикции, мировыми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судьями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8577" y="769403"/>
            <a:ext cx="3316830" cy="45858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использование имущества, находящегося в муниципальной собственности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получателями средств бюджетов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имущества, находящегося в муниципальной собственности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земельных участков, находящихся в муниципальной собственности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98780" y="771509"/>
            <a:ext cx="2156319" cy="3693319"/>
          </a:xfrm>
          <a:prstGeom prst="rect">
            <a:avLst/>
          </a:prstGeom>
          <a:solidFill>
            <a:schemeClr val="accent3"/>
          </a:solidFill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accent3">
                <a:shade val="30000"/>
                <a:satMod val="200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безвозмездные поступления от юридических и физических лиц</a:t>
            </a:r>
          </a:p>
        </p:txBody>
      </p:sp>
    </p:spTree>
    <p:extLst>
      <p:ext uri="{BB962C8B-B14F-4D97-AF65-F5344CB8AC3E}">
        <p14:creationId xmlns="" xmlns:p14="http://schemas.microsoft.com/office/powerpoint/2010/main" val="18870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4" y="116632"/>
            <a:ext cx="8928992" cy="4320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Объем и структура налоговых и неналоговых доходов в динамике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77694945"/>
              </p:ext>
            </p:extLst>
          </p:nvPr>
        </p:nvGraphicFramePr>
        <p:xfrm>
          <a:off x="179512" y="857232"/>
          <a:ext cx="8607330" cy="1424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6053">
                  <a:extLst>
                    <a:ext uri="{9D8B030D-6E8A-4147-A177-3AD203B41FA5}">
                      <a16:colId xmlns="" xmlns:a16="http://schemas.microsoft.com/office/drawing/2014/main" val="3038899300"/>
                    </a:ext>
                  </a:extLst>
                </a:gridCol>
                <a:gridCol w="1447661">
                  <a:extLst>
                    <a:ext uri="{9D8B030D-6E8A-4147-A177-3AD203B41FA5}">
                      <a16:colId xmlns="" xmlns:a16="http://schemas.microsoft.com/office/drawing/2014/main" val="2744106012"/>
                    </a:ext>
                  </a:extLst>
                </a:gridCol>
                <a:gridCol w="1740286">
                  <a:extLst>
                    <a:ext uri="{9D8B030D-6E8A-4147-A177-3AD203B41FA5}">
                      <a16:colId xmlns="" xmlns:a16="http://schemas.microsoft.com/office/drawing/2014/main" val="2372681710"/>
                    </a:ext>
                  </a:extLst>
                </a:gridCol>
                <a:gridCol w="1593330">
                  <a:extLst>
                    <a:ext uri="{9D8B030D-6E8A-4147-A177-3AD203B41FA5}">
                      <a16:colId xmlns="" xmlns:a16="http://schemas.microsoft.com/office/drawing/2014/main" val="118655246"/>
                    </a:ext>
                  </a:extLst>
                </a:gridCol>
              </a:tblGrid>
              <a:tr h="330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Наименование показателя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2018год 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2019год 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FFFFFF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год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="" xmlns:a16="http://schemas.microsoft.com/office/drawing/2014/main" val="3278694306"/>
                  </a:ext>
                </a:extLst>
              </a:tr>
              <a:tr h="21728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Всего доходов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588053,7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727316,7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813972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497099615"/>
                  </a:ext>
                </a:extLst>
              </a:tr>
              <a:tr h="434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Налоговые и неналоговые доходы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133750,4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152403,5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145831,9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97108381"/>
                  </a:ext>
                </a:extLst>
              </a:tr>
              <a:tr h="43457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Удельный вес налоговых и неналоговых доходов 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41571645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135957" y="1747168"/>
            <a:ext cx="1097163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14282" y="2428868"/>
          <a:ext cx="8643998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7304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8928992" cy="4320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Исполнение доходной части бюджета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142843" y="500041"/>
          <a:ext cx="8858312" cy="6215111"/>
        </p:xfrm>
        <a:graphic>
          <a:graphicData uri="http://schemas.openxmlformats.org/drawingml/2006/table">
            <a:tbl>
              <a:tblPr/>
              <a:tblGrid>
                <a:gridCol w="3929091"/>
                <a:gridCol w="1179537"/>
                <a:gridCol w="1535105"/>
                <a:gridCol w="1182786"/>
                <a:gridCol w="1031793"/>
              </a:tblGrid>
              <a:tr h="198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Доходы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Уточненные бюджетные назначения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Кассовое исполнение за 2020 год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%исполнения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НАЛОГОВЫЕ ДОХОДЫ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137236,6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135962,2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136213,8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100,2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НДФЛ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93838,9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94815,5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95062,3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,3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Акцизы на дизельное топливо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21071,9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19431,9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19432,2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ЕНВД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9039,1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7499,8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7500,2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ЕСХН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8457,4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8689,5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8689,5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Плата за патент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424,8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424,9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Госпошлина 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4622,3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5100,7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5104,7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,1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НЕНАЛОГОВЫЕ ДОХОДЫ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15166,9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23944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9618,1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40,2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Проценты, полученные от предоставления бюджетных кредитов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земельных участков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5414,7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5221,1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5224,4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Аренда муниципального имущества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605,4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581,5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581,6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Прибыль МУПов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2,4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2,4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Плата за загрязнение окружающей среды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207,1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152,2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152,2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Продажа муниципального имущества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145,6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58,8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59,8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101,6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Прочие доходы от использования имущества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372,2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306,1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306,2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Продажа земельных участков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5800,8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16244,7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1,8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Штрафы 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2616,4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1375,9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1381,2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,4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</a:t>
                      </a: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152403,5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159906,2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145831,9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91,2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Безвозмездные поступления  областного бюджета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635143,5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671765,3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668140,1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99,5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Дотации бюджетам субъектов РФ и муниципальных  районов области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125096,3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120524,7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120524,7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Субсидии бюджетам субъектов РФ и муниципальных  образований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51418,1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98775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97056,1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98,3 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Субвенции бюджетам субъектов РФ и муниципальных  образований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394950,9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419812,4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417915,9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Иные межбюджетные трансферты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63678,2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32258,8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32249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99,5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Прочие межбюджетные поступления   (пожертвования)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383,1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400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Возврат остатков субвенций и субсидий</a:t>
                      </a: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-61,9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5,6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5,6 </a:t>
                      </a:r>
                    </a:p>
                  </a:txBody>
                  <a:tcPr marL="2508" marR="2508" marT="250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787868,2</a:t>
                      </a: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831671,5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813972,0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97,9</a:t>
                      </a:r>
                    </a:p>
                  </a:txBody>
                  <a:tcPr marL="2508" marR="2508" marT="250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B4F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Налоговые доходы бюджета Ершовского муниципального района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27584" y="2132856"/>
            <a:ext cx="2880320" cy="72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57158" y="714356"/>
          <a:ext cx="8548721" cy="408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14281" y="4752943"/>
          <a:ext cx="8644000" cy="1457902"/>
        </p:xfrm>
        <a:graphic>
          <a:graphicData uri="http://schemas.openxmlformats.org/drawingml/2006/table">
            <a:tbl>
              <a:tblPr/>
              <a:tblGrid>
                <a:gridCol w="964912"/>
                <a:gridCol w="1527777"/>
                <a:gridCol w="1869515"/>
                <a:gridCol w="964912"/>
                <a:gridCol w="1387060"/>
                <a:gridCol w="964912"/>
                <a:gridCol w="964912"/>
              </a:tblGrid>
              <a:tr h="67632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Налог на доходы физических лиц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налог на вмененный доход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Акцизы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Государственная пошлина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Единый с/х налог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налоговые доходы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52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87 769,50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8990,9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18364,2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4159,2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7362,9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52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93 838,60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9039,1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21071,9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4622,3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8457,4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52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95062,3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7500,2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19432,2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5104,7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8689,5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424,9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863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86738" cy="7969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Структура неналоговых доходов и их соотношение с аналогичными показателями </a:t>
            </a: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2018-2020 </a:t>
            </a:r>
            <a:r>
              <a:rPr lang="ru-RU" sz="2000" dirty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годов представлена в графике:</a:t>
            </a:r>
            <a:endParaRPr lang="ru-RU" altLang="ru-RU" sz="20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2844" y="1142984"/>
          <a:ext cx="885831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3" y="5105949"/>
          <a:ext cx="8786872" cy="1609198"/>
        </p:xfrm>
        <a:graphic>
          <a:graphicData uri="http://schemas.openxmlformats.org/drawingml/2006/table">
            <a:tbl>
              <a:tblPr/>
              <a:tblGrid>
                <a:gridCol w="1359296"/>
                <a:gridCol w="1521117"/>
                <a:gridCol w="1213656"/>
                <a:gridCol w="1197474"/>
                <a:gridCol w="1197474"/>
                <a:gridCol w="1197474"/>
                <a:gridCol w="1100381"/>
              </a:tblGrid>
              <a:tr h="10605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земли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Платежи при пользовании природными ресурсами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продажи материальных активов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от сдачи в аренду мун. имущества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Прочие доходы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Штрафы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6955,2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19568,7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2845,9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5414,7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5800,9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522,3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2616,4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5224,4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152,2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1909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581,6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369,7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1381,2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4" y="1037623"/>
          <a:ext cx="8715435" cy="5620814"/>
        </p:xfrm>
        <a:graphic>
          <a:graphicData uri="http://schemas.openxmlformats.org/drawingml/2006/table">
            <a:tbl>
              <a:tblPr/>
              <a:tblGrid>
                <a:gridCol w="3638309"/>
                <a:gridCol w="1216357"/>
                <a:gridCol w="1118762"/>
                <a:gridCol w="1216357"/>
                <a:gridCol w="1525650"/>
              </a:tblGrid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                                                    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исполнено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план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исполнено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исполнения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Общегосударственные вопросы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79921.4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103641,8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102500,3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623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безопасность и правоохранительная деятельность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1409.9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1624,9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1607,6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51443.1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71306,1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69926,8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98,1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Жилищно-коммунальное хозяйство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99,8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297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Образование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568664.0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542962,6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527698,0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97,2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и  кинематография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58556.0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76194,6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75995,2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99,7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Социальная политика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16043.9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11149,1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10934,0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98,1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Физическая культура и спорт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10990.5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17085,6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16675,8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97,6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Средства массовой информации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398.5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664,2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664,2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472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Обслуживание государственного и муниципального долга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30.3 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27,5</a:t>
                      </a:r>
                      <a:r>
                        <a:rPr lang="en-US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957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2129.7</a:t>
                      </a: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1810,9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1810,9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  <a:tr h="311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РАСХОДОВ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789587.3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826517,4</a:t>
                      </a:r>
                      <a:r>
                        <a:rPr lang="en-US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807890,2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538" marR="64538" marT="776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B4FB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715436" cy="7969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Динамика распределения расходов бюджета Ершовского муниципального района</a:t>
            </a:r>
            <a:endParaRPr lang="ru-RU" altLang="ru-RU" sz="20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42852"/>
            <a:ext cx="8715436" cy="7969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Исполнение бюджета Ершовского муниципального района по расходам за 2020 год</a:t>
            </a:r>
            <a:endParaRPr lang="ru-RU" altLang="ru-RU" sz="20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57158" y="1071546"/>
          <a:ext cx="8643998" cy="5929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Уважаемые жители </a:t>
            </a:r>
            <a:r>
              <a:rPr lang="ru-RU" sz="2400" b="1" i="1" dirty="0" err="1" smtClean="0">
                <a:solidFill>
                  <a:schemeClr val="accent1">
                    <a:lumMod val="50000"/>
                  </a:schemeClr>
                </a:solidFill>
              </a:rPr>
              <a:t>Ершовского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 муниципального района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8643966" cy="5000660"/>
          </a:xfrm>
        </p:spPr>
        <p:txBody>
          <a:bodyPr/>
          <a:lstStyle/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Одна из основных целей бюджетной политики - обеспечение большей прозрачности, открытости и доступности бюджетного процесса для жителей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района.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Одним из инструментов обеспечения прозрачности и открытости бюджетного процесса для населения является реализация проекта – открытый бюджет. «Бюджет для граждан» - это аналитический материал, разрабатываемый в целях ознакомления граждан с основными целями, задачами и приоритетными направлениями бюджетной политики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района, обоснованиями бюджетных расходов, планируемыми и достигнутыми результатами использования бюджетных ассигнований.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Надеемся, что представление бюджета в понятной и доступной форме повысит уровень общественного участия жителей в бюджетном процессе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«Бюджет для граждан» размещается на официальном сайте администрации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 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881285"/>
          <a:ext cx="9144000" cy="6099048"/>
        </p:xfrm>
        <a:graphic>
          <a:graphicData uri="http://schemas.openxmlformats.org/drawingml/2006/table">
            <a:tbl>
              <a:tblPr/>
              <a:tblGrid>
                <a:gridCol w="6072198"/>
                <a:gridCol w="1289498"/>
                <a:gridCol w="1049273"/>
                <a:gridCol w="733031"/>
              </a:tblGrid>
              <a:tr h="387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муниципальных программ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Бюджетные 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ассигнования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исп.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1.Программа муниципального образования «Развитие образования в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Ершовском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муниципальном районе»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518021,1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508304,8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2.Программа муниципального образования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«Комплексное развитие сельских территорий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16558,3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16111,5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3.Программа муниципального образования «Культура </a:t>
                      </a:r>
                      <a:r>
                        <a:rPr lang="ru-RU" sz="1200" b="0" kern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b="0" kern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76164,6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75965,2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99,7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4.Программа «Развитие физической культуры, спорта и молодежной политики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15677,3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15267,5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5.Программа муниципального образования «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Информационное общество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706,9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706,9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6.Программа муниципального образования «Развитие муниципального управления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2727,9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2727,9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7.Программа муниципального образования «Развитие транспортной системы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37700,9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36815,9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8.Программа муниципального образования «Профилактика правонарушений и терроризма, противодействие незаконному обороту наркотических средств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9.Программа муниципального образования «Социальная поддержка и социальное обслуживание граждан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района»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18954,9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18739,4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98,9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1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10.Программа муниципального образования «Повышение энергоэффективности и энергосбережения в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Ершовском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муниципальном районе»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6691,5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6531,7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сельского хозяйства и регулирование рынков сельскохозяйственной продукции, сырья и продовольствия в </a:t>
                      </a:r>
                      <a:r>
                        <a:rPr kumimoji="0"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Ершовском</a:t>
                      </a:r>
                      <a:r>
                        <a:rPr kumimoji="0"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муниципальном районе Саратовской области на 2014- 2020 годы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11. Улучшение условий и охраны труда на рабочих местах в </a:t>
                      </a:r>
                      <a:r>
                        <a:rPr lang="ru-RU" sz="12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Ершовском</a:t>
                      </a: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муниципальном районе на 2017-2020годы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расходов</a:t>
                      </a: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640803,5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620580,8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96,8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837" marR="54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3"/>
            <a:ext cx="8429684" cy="64294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Сведения о расходах бюджета на реализацию муниципальных программ Ершовского муниципального района</a:t>
            </a:r>
            <a:endParaRPr lang="ru-RU" altLang="ru-RU" sz="20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001156" cy="857256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0" algn="ctr" eaLnBrk="1" hangingPunct="1"/>
            <a:r>
              <a:rPr lang="ru-RU" sz="1800" dirty="0" smtClean="0">
                <a:solidFill>
                  <a:schemeClr val="tx1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Муниципальная программа «Развитие системы образования на территории </a:t>
            </a:r>
            <a:r>
              <a:rPr lang="ru-RU" sz="1800" dirty="0" err="1" smtClean="0">
                <a:solidFill>
                  <a:schemeClr val="tx1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Ершовского</a:t>
            </a:r>
            <a:r>
              <a:rPr lang="ru-RU" sz="1800" dirty="0" smtClean="0">
                <a:solidFill>
                  <a:schemeClr val="tx1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муниципального района </a:t>
            </a:r>
            <a:endParaRPr lang="ru-RU" sz="1800" dirty="0" smtClean="0">
              <a:solidFill>
                <a:schemeClr val="tx1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115616" y="1282750"/>
            <a:ext cx="484188" cy="613795"/>
          </a:xfrm>
          <a:prstGeom prst="downArrow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247282" y="1325144"/>
            <a:ext cx="484188" cy="613795"/>
          </a:xfrm>
          <a:prstGeom prst="downArrow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236296" y="1297597"/>
            <a:ext cx="484188" cy="613795"/>
          </a:xfrm>
          <a:prstGeom prst="downArrow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2168" y="2024215"/>
            <a:ext cx="239108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17 </a:t>
            </a:r>
            <a:r>
              <a:rPr lang="ru-RU" dirty="0"/>
              <a:t>дошкольных организаций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1840" y="2024214"/>
            <a:ext cx="316835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22 </a:t>
            </a:r>
            <a:r>
              <a:rPr lang="ru-RU" dirty="0"/>
              <a:t>учреждений общего образования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32240" y="1938939"/>
            <a:ext cx="208823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  </a:t>
            </a:r>
            <a:r>
              <a:rPr lang="ru-RU" dirty="0" smtClean="0"/>
              <a:t>учреждения дополнительного </a:t>
            </a:r>
            <a:r>
              <a:rPr lang="ru-RU" dirty="0"/>
              <a:t>образования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28" y="2857496"/>
            <a:ext cx="2267744" cy="17145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8898" y="4701040"/>
            <a:ext cx="2554276" cy="160043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Всеми формами дошкольного образования охвачено 1597 детей в возрасте от 1,5 до 7 лет, в том числе 254 детей в 26 дошкольных группах в общеобразовательных организациях. </a:t>
            </a:r>
            <a:endParaRPr lang="ru-RU" sz="12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86050" y="4643446"/>
            <a:ext cx="3786214" cy="192616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2020 – 2021 учебном году в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общеобразовательных организациях района обучаются 4116 учащихся.  </a:t>
            </a:r>
          </a:p>
          <a:p>
            <a:pPr algn="just">
              <a:lnSpc>
                <a:spcPts val="13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11 классы в 2019-2020 учебном году завершили 152 выпускника, 127 выпускников, поступили в высшие учебные заведения. </a:t>
            </a:r>
          </a:p>
          <a:p>
            <a:pPr algn="just">
              <a:lnSpc>
                <a:spcPts val="13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районе, по итогам 2019-2020 учебного года, 15 медалистов федерального уровня, 5 серебряных медалистов, получивших муниципальные медали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3702" y="4714884"/>
            <a:ext cx="2357454" cy="175432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году 26 организаций, реализовывали дополнительные образовательные программы 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дополнительным образовательным программам – 1911, охват дополнительным образованием детей в возрасте от 5 до 18 лет составляет 41%.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714620"/>
            <a:ext cx="314327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6058"/>
            <a:ext cx="285752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51539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235743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целях обеспечения равной доступности качественного дополнительного образования для детей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с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2019 года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Ершовском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муниципальном районе реализуется система персонифицированного финансирования дополнительного образования, подразумевающая предоставление детям именных сертификатов дополнительного образования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42844" y="3357562"/>
            <a:ext cx="5072098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увеличение охвата дошкольным образованием с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51%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56%;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-увеличение доли школьников, обучающихся по федеральным государственным образовательным стандартам с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77,6% до 85,5%;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-доля обучающихся, получающих горячее питание, увеличилась на 2 %;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-укомплектованность образовательных учреждений педагогическими кадрами, имеющими высшее образование, составляет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90%;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-охват детей и подростков дополнительным образованием составляет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75%;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73038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-доля обучающихся, получивших аттестат о среднем общем образовании 100 %;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038" algn="l"/>
              </a:tabLst>
            </a:pPr>
            <a:r>
              <a:rPr 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увеличение доли образовательных учреждений, отвечающих современным требованиям к условиям осуществления образовательного процесса на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5%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30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143248"/>
            <a:ext cx="37861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14282" y="0"/>
            <a:ext cx="864399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 классы в 2019-2020 учебном году завершили 152 выпускника, 127 выпускников, поступили в высшие учебные заведения.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 районе, по итогам 2019-2020 учебного года, 15 медалистов федерального уровня, 5 серебряных медалистов, получивших муниципальные медали, 3 обучающихся СОШ №3 г.Ершова награждены Почётным  знаком Губернатора Саратовской области «За отличие в учёбе».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 2020 году по результатам государственной итоговой аттестации максимальный 100-бальный результат показали следующие выпускники: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 информатике и ИКТ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Шенин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Илья из СОШ №3 г.Ершова;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 химии Павлова Анастасия из СОШ №3 г.Ершова.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48375" algn="r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2019-2020 учебном году 9 класс закончили 382 выпускника,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160 выпускников продолжили обучение в 10 классе, 218 – поступили в средние профессиональные образовательные учреждения.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9288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Наша задача завершить подготовку проектно-сметной документации по строительству 2 и 3 корпусов МОУ СОШ № 1 г. Ершова для включения в программу «Развитие образования Саратовской области».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642919"/>
            <a:ext cx="3929090" cy="3071834"/>
          </a:xfr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87313" indent="-5080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За отчетный период общее количество опекаемых(подопечных) детей составляет 162 человек, детей находящихся на воспитании в приемных семьях составляет 22 человека.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Неустроенных детей в нашем районе  нет. </a:t>
            </a:r>
          </a:p>
          <a:p>
            <a:pPr marL="0" indent="0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Число детей – сирот и детей, оставшихся без попечения родителей, нуждающихся, в обеспечении жилым помещением  составляет 178 человек. </a:t>
            </a:r>
          </a:p>
          <a:p>
            <a:pPr marL="0" indent="36513"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Однако, есть и проблемы в сфере опеки и попечительства, участились случаи отказа приемными родителями от опекаемых детей, при том, что дети находились в семье не один год. Приемные родители не хотят решать вопросы воспитания при возникновении проблем с детьми в период переходного возраста. </a:t>
            </a:r>
          </a:p>
          <a:p>
            <a:pPr marL="36512" indent="0" algn="just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1104900" y="134865"/>
            <a:ext cx="6934200" cy="432048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6pPr>
            <a:lvl7pPr marL="2971800" indent="-228600" algn="l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7pPr>
            <a:lvl8pPr marL="3429000" indent="-228600" algn="l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8pPr>
            <a:lvl9pPr marL="3886200" indent="-228600" algn="l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9pPr>
          </a:lstStyle>
          <a:p>
            <a:pPr marL="36512" indent="0" algn="ctr" eaLnBrk="1" hangingPunct="1">
              <a:lnSpc>
                <a:spcPct val="90000"/>
              </a:lnSpc>
              <a:buNone/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28"/>
            <a:ext cx="4211237" cy="3032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714356"/>
            <a:ext cx="4572032" cy="2952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3714752"/>
            <a:ext cx="4929190" cy="3143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052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714356"/>
            <a:ext cx="664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714356"/>
            <a:ext cx="6215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-создание условий для равной доступности культурных благ, развития и реализации культурного и духовного потенциала каждой личности;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-поддержание стабильной общественно-политической обстановки,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общественных инициатив и целевых проектов общественных  объединений, некоммерческих организаций, направленных на гармонизацию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межнациональных отношений в ЕМР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071678"/>
            <a:ext cx="9144000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учреждениях культуры осуществляют деятельность: МБУК «Районный дом культуры», 30 – сельских домов культуры, 4 – сельских клуба, МУК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центральная библиотека», 3 городских и 33 сельских филиала, ГБУ ДО «Детская школа искусств» имеет 4 сельских филиала, народный историко-краеведческий музей.</a:t>
            </a: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 учреждениях культуры в прошлом году года клубными учреждениями города и района проведено 2190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мероприятий, из них 1085 проведено в режиме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ts val="168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В районе 8 народных коллективов,  традиционно в нашем районе проводятся конкурсы и наши коллективы принимают активное участие в конкурсах «Лучший клубный работник» и «Живи, мой край родной», направленные на выявление творческих, талантливых людей.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3"/>
            <a:ext cx="8572560" cy="5000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«Культура Ершовского муниципального района Саратовской области»</a:t>
            </a:r>
            <a:endParaRPr lang="ru-RU" altLang="ru-RU" sz="20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3786191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прошедшего года  кинозал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Юбилейный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посетило  7930 зрителей, проведено 1137 сеансов.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Borodina\Desktop\фото культура\_DSC0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3643338" cy="2324094"/>
          </a:xfrm>
          <a:prstGeom prst="rect">
            <a:avLst/>
          </a:prstGeom>
          <a:noFill/>
        </p:spPr>
      </p:pic>
      <p:pic>
        <p:nvPicPr>
          <p:cNvPr id="1027" name="Picture 3" descr="C:\Users\Borodina\Desktop\фото культура\_DSC06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14818"/>
            <a:ext cx="4143404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3" y="214290"/>
          <a:ext cx="8858312" cy="6521689"/>
        </p:xfrm>
        <a:graphic>
          <a:graphicData uri="http://schemas.openxmlformats.org/drawingml/2006/table">
            <a:tbl>
              <a:tblPr/>
              <a:tblGrid>
                <a:gridCol w="357191"/>
                <a:gridCol w="5143536"/>
                <a:gridCol w="785818"/>
                <a:gridCol w="928694"/>
                <a:gridCol w="798829"/>
                <a:gridCol w="844244"/>
              </a:tblGrid>
              <a:tr h="23620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программы, наименование показателя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Единица измерения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2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ourier New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latin typeface="Times New Roman"/>
                          <a:ea typeface="Times New Roman"/>
                          <a:cs typeface="Times New Roman"/>
                        </a:rPr>
                        <a:t>Среднее число мероприятий на 1 учреждение </a:t>
                      </a:r>
                      <a:r>
                        <a:rPr lang="ru-RU" sz="1200" spc="-30" dirty="0" err="1">
                          <a:latin typeface="Times New Roman"/>
                          <a:ea typeface="Times New Roman"/>
                          <a:cs typeface="Times New Roman"/>
                        </a:rPr>
                        <a:t>культурно-досугового</a:t>
                      </a:r>
                      <a:r>
                        <a:rPr lang="ru-RU" sz="1200" spc="-30" dirty="0">
                          <a:latin typeface="Times New Roman"/>
                          <a:ea typeface="Times New Roman"/>
                          <a:cs typeface="Times New Roman"/>
                        </a:rPr>
                        <a:t> типа</a:t>
                      </a:r>
                      <a:endParaRPr lang="ru-RU" sz="12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20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435</a:t>
                      </a:r>
                      <a:endParaRPr lang="ru-RU" sz="120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440</a:t>
                      </a:r>
                      <a:endParaRPr lang="ru-RU" sz="120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445</a:t>
                      </a:r>
                      <a:endParaRPr lang="ru-RU" sz="120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ourier New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71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latin typeface="Times New Roman"/>
                          <a:ea typeface="Times New Roman"/>
                          <a:cs typeface="Times New Roman"/>
                        </a:rPr>
                        <a:t>Доля отремонтированных учреждений культуры от общего числа  учреждений культуры района</a:t>
                      </a:r>
                      <a:endParaRPr lang="ru-RU" sz="12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Размещение в средствах массовой информации, на официальном сайте администрации </a:t>
                      </a:r>
                      <a:r>
                        <a:rPr lang="ru-RU" sz="1200" spc="-30" dirty="0" err="1">
                          <a:latin typeface="Times New Roman"/>
                          <a:ea typeface="Calibri"/>
                          <a:cs typeface="Times New Roman"/>
                        </a:rPr>
                        <a:t>Ершовского</a:t>
                      </a: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 муниципального района в сети «Интернет»  материалов о профилактике экстремизма и гармонизации межнациональных отношений в районе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9400" algn="l"/>
                        </a:tabLs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Число посещений общедоступных библиотек на 1000 населения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5396,1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5396,3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5396,7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Число посещений учреждений культуры на 1000 населения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27,621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27,671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27, 721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Число новых поступлений в библиотечные фонды на 1000 населения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шт.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Число коллективов, имеющих звание «народный самодеятельный коллектив»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Книгообеспеченность одного пользователя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экз.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10,7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Число клубных формирований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281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282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участников  в мероприятиях национально-культурной направленности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 dirty="0">
                          <a:latin typeface="Times New Roman"/>
                          <a:ea typeface="Calibri"/>
                          <a:cs typeface="Times New Roman"/>
                        </a:rPr>
                        <a:t>Обеспеченность учреждений культуры необходимым оборудованием для осуществления уставной деятельности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Увеличение массовых мероприятий, направленных на гармонизацию межнациональных отношений в  Ершовском муниципальном  районе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Расширение числа участников мероприятий проводимых в рамках Программы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280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Размещение в средствах массовой информации, на официальном сайте администрации Ершовского муниципального района в сети «Интернет» материалов о профилактике экстремизма и гармонизации межнациональных отношений в  Ершовском муниципальном  районе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892" marR="298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714356"/>
            <a:ext cx="5929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000109"/>
            <a:ext cx="47863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создание условий, обеспечивающих возможность гражданам систематически заниматься физической культурой и спортом; - создание условий и возможностей для успешной социализации и эффективной самореализации молодежи, развития ее потенциала в интересах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муниципального района; - создание условий для развития системы патриотического воспитания детей и молодежи;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создание условий для развития потенциала молодежи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2786058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3"/>
            <a:ext cx="8572560" cy="5000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программа: «Развитие физической культуры, спорта и молодежной политики Ершовского муниципального района на 2017-2020годы»</a:t>
            </a:r>
            <a:endParaRPr lang="ru-RU" altLang="ru-RU" sz="18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214282" y="2428868"/>
            <a:ext cx="8682046" cy="4286280"/>
          </a:xfrm>
        </p:spPr>
        <p:txBody>
          <a:bodyPr/>
          <a:lstStyle/>
          <a:p>
            <a:pPr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Сегодня мы гордимся спортивными объектами – ФОК, стадион «Юность». В городе проводятся районные, городские, корпоративные и областные соревнования.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Наиболее значимыми среди мероприятий в 2020 году были: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участие в соревнованиях по лыжным гонкам на призы Губернатора в рамках XXXVII во Всероссийской лыжной гонки «Лыжня России»;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-  участие  в региональном этапе зимнего фестиваля ВФСК «ГТО» среди обучающихся общеобразовательных организаций Саратовской области в г. Аткарск;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-  участие в областной  Спартакиаде среди сельской молодежи  в г.Маркс. Ребята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МР приняли участие и заняли II место в игре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дартс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Власенко Кирилл МОУСОШ №2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Нурмакова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Яна МОУ СОШ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с.Новорепное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 III место в настольном теннисе Власенко Кирилл МОУСОШ №2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Нурмакова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Яна МОУ СОШ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с.Новорепное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Насыров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Ильгиз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МОУ СОШ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с.Новорепное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- турнир по плаванию среди общеобразовательных организаций  посвященного 75-летию Победы.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связи с пандемией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коронавируса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многие мероприятия проведены в формате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Также состоялись турниры по командным видам спорта: волейболу, баскетболу, мини-футболу, велись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онлайн-тренировки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онлайн-занятия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Спортивно-оздоровительной работой было охвачено 18003 человек.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Гордостью нашего района стал ученик МОУ СОШ №2 воспитанник МУДО ДЮСШ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Низьев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Ярослав, занявший 1 место в Первенстве России по водному поло, в составе сборной Саратовской области.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тестировании ВФСК «ГТО» в течение  2020 года приняли участие более 300 человек. Знак отличия Всероссийского физкультурно-спортивного комплекса «Готов к труду и обороне» получили 104 человека  из них: 70 – золотой знак отличия, 29 – серебряный знак, 5 – бронзовый.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642918"/>
            <a:ext cx="335758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orodina\Desktop\фотки к бюджету\_DSC00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500042"/>
            <a:ext cx="3714776" cy="2643206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50006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октября на стадионе "Юность" с участием главы ЕМР С. А.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Зубрицкой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помощником генерального директора ООО "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ННК-Саратовнефтегазодобыча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М. А. </a:t>
            </a:r>
            <a:r>
              <a:rPr kumimoji="0" lang="ru-RU" sz="12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Яркиной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состоялась церемония награждения участников спортивного марафона посвящённого дню геолога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857232"/>
            <a:ext cx="514350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Спонсорами   марафона уже не один год является ООО "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ННК-Саратовнефтегазодобыча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и как отметила глава района, - " Мы ждали этого мероприятия с апреля, именно в это время ежегодно проводится этот праздник. Приятно, что компания отдаёт предпочтение спорту, организация таких соревнований повышает спортивный интерес и пропагандирует здоровый образ жизни"     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 6,7 и 8 классов городских школ соревновались всю неделю по таким видам как: бег на дистанцию 30 м и 60 м, наклон вперёд стоя на гимнастической скамье, прыжок в длину с места толчком двумя ногами, бросок в кольцо. Команды показали хорошие результаты, и места определились следующим образом: 3 место - МОУ СОШ 1, 2 место у команды МОУ СОШ 2,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 место заняла команда МОУ СОШ 3. Победители в общекомандном зачёте  были награждены кубками и грамотами, в личном зачёте по видам спорта грамотами, медалями и подарками от спонсора.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350043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смотря на масочный режим, хорошее настроение, улыбки и блеск в глазах присутствовали у всех участников сегодняшнего мероприятия. А это главное, для удачного завершения дня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Borodina\Desktop\c0bcee8350ae413e2237baef46d8590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4000528" cy="276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286248" y="3929066"/>
            <a:ext cx="471490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команд от школ г. Ершова, преодолели 5 станций, разгадывая ребусы и кроссворды, отвечая на сложные вопросы по переработке нефти и газа. Участники разработали и разместили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соцсетях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буклеты с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хэштэгом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#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Экологияжизни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 ноября С.А.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Зубрицкая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глава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МР вручила дипломы и подарки командам :   «Черное золото» МОУ СОШ № 4 за 3 место,   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Эклогит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МОУ СОШ №2 – 2 место и победителям игры - команде «Земляне» МОУ СОШ № 3. все участники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получили дипломы и памятные сувениры. Ребята выразили благодарность ООО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ННК-Саратовнефтегаздобыча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за поддержку в организации работы с детьми и молодежью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3571900" cy="264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643306" y="2000240"/>
            <a:ext cx="5357818" cy="429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Волонтёры МОУ «СОШ №1 г.Ершова» провели акцию «Быть волонтёром – здорово!».Ученикам школы были рассказаны реальные истории о добровольчестве, участии в акциях и то, как стать добровольцем. Быть волонтером, добровольцем​ — это значит делать добро. А​ добро всегда возвращается​ теплом на​ душе или​ же стимулом в​ жизни и​ в​ учёбе. Ещё ребята поучаствовали во Всероссийском открытом уроке «Россия – страна добрых дел», посвящённом Дню добровольца.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МОУ СОШ №3 г. Ершова прошли Уроки добра, где школьники узнали больше о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волонтёрстве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детских и молодёжных организациях, которые объединяют неравнодушных ребят, об их деятельности в период пандемии. Волонтерами школ района проведены акции по привлечению в ряды добровольцев «Твори добро».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память о российских и советских воинах, погибших в боевых действиях на территории страны или за её пределами, 3 декабря ежегодно отмечается памятная дата -  День Неизвестного солдата. 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районе прошла акция  «Памяти павших!». Участники зажгли свечи и почтили минутой молчания память воинов, положивших жизни за мирное будущее  Родины,  возложили цветы к вечному огню  мемориала «Вам, ушедшим в бессмертие, вечная слава и память потомков!», к памятнику  «Война священная», обелиску «Рабочим совхоза, солдатам Советской Армии, погибшим в боях с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немецко-фашисткими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захватчиками в 1941-1945 гг.» поселка  Учебный и обелискам сельских поселений.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786182" y="0"/>
            <a:ext cx="507209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Одна из тем встречи - это развитие волонтерского движения. 126 юношей и девушек получили волонтерские книжки в прошлом году. Ребята принимали активное участие в подготовке и проведении городских и районных мероприятий, проведении экологических и патриотических акций. Светлана Анатольевна отметила значимость волонтерского движения в развитии социального партнерства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районе и вручила волонтерские книжки 95 обучающимся школ города.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может быть лучше, чем служить Родине, приобретать полезные знания, опыт, и при этом делать социально-значимые дела.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810"/>
            <a:ext cx="3357586" cy="238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3" y="142850"/>
          <a:ext cx="8858312" cy="6286545"/>
        </p:xfrm>
        <a:graphic>
          <a:graphicData uri="http://schemas.openxmlformats.org/drawingml/2006/table">
            <a:tbl>
              <a:tblPr/>
              <a:tblGrid>
                <a:gridCol w="6399494"/>
                <a:gridCol w="552843"/>
                <a:gridCol w="635325"/>
                <a:gridCol w="635325"/>
                <a:gridCol w="635325"/>
              </a:tblGrid>
              <a:tr h="4548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программы, наименование показателя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Ед. изм.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Значение показателей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5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Подпрограмма 1 «Развитие физической культуры и спорта в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Ершовском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муниципальном районе»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Доля населения, регулярно занимающегося физической культурой и спортом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35,4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5,0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Доля детей и подростков, занимающихся в учреждениях дополнительного образования детей спортивной направленности района  и секциях общеобразовательных организаций района от общего числа детей в возрасте 6-18 лет 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33,7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34,3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Доля молодых людей,  вовлеченных в мероприятия, реализуемые по различным направлениям работы с молодежью на территории района от общего количества молодежи района 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37,7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5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Подпрограмма 2 «Молодежь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Ершовского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муниципального района»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20">
                          <a:latin typeface="Times New Roman"/>
                          <a:ea typeface="Calibri"/>
                          <a:cs typeface="Times New Roman"/>
                        </a:rPr>
                        <a:t>Количество молодых людей, задействованных в молодёжных и детских общественных организациях и объединениях, в общей численности молодёжи района   (ежегодное количество)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2730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2770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молодых людей, принимающих участие </a:t>
                      </a:r>
                      <a:r>
                        <a:rPr lang="ru-RU" sz="1200" spc="-20">
                          <a:latin typeface="Times New Roman"/>
                          <a:ea typeface="Calibri"/>
                          <a:cs typeface="Times New Roman"/>
                        </a:rPr>
                        <a:t>в массовых творческих, спортивных, научных и других мероприятиях, </a:t>
                      </a:r>
                      <a:r>
                        <a:rPr lang="ru-RU" sz="1200" spc="-40">
                          <a:latin typeface="Times New Roman"/>
                          <a:ea typeface="Calibri"/>
                          <a:cs typeface="Times New Roman"/>
                        </a:rPr>
                        <a:t>в общей численности молодёжи района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2600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2900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Доля </a:t>
                      </a:r>
                      <a:r>
                        <a:rPr lang="ru-RU" sz="1200" spc="-30">
                          <a:latin typeface="Times New Roman"/>
                          <a:ea typeface="Calibri"/>
                          <a:cs typeface="Times New Roman"/>
                        </a:rPr>
                        <a:t> молодых людей, включенных в проекты </a:t>
                      </a:r>
                      <a:r>
                        <a:rPr lang="ru-RU" sz="1200" spc="-50">
                          <a:latin typeface="Times New Roman"/>
                          <a:ea typeface="Calibri"/>
                          <a:cs typeface="Times New Roman"/>
                        </a:rPr>
                        <a:t>развития социальной компетентности 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20,8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26,8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55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Подпрограмма 3 «Патриотическое воспитание молодежи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Ершовского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 муниципального района»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 клубов военно-патриотической направленности 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юношей допризывного возраста, принимающих участие  в мероприятиях военно-патриотической направленности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молодых людей, принимающих участие в деятельности молодёжных организаций, клубов патриотической и военно-патриотической направленности, школьных музеев и уголков боевой славы (ежегодно)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85" marR="414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60512" y="124297"/>
            <a:ext cx="8101012" cy="5870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Что такое бюджет ?</a:t>
            </a:r>
            <a:endParaRPr lang="ru-RU" sz="3600" b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sz="half" idx="1"/>
          </p:nvPr>
        </p:nvSpPr>
        <p:spPr>
          <a:xfrm>
            <a:off x="107503" y="890338"/>
            <a:ext cx="2715773" cy="3042718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2987824" y="871957"/>
            <a:ext cx="3168352" cy="36371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</a:p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совокупность принимаемых решений, осуществляемых органами законодательной (представительной) и исполнительной власти мер, связанных с определением основных направлений развития бюджетных отношений и выработкой конкретных путей их использования в интересах граждан, общества и государства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300192" y="890338"/>
            <a:ext cx="2772420" cy="30427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406" y="4613645"/>
            <a:ext cx="8430158" cy="58477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406" y="5501659"/>
            <a:ext cx="3353482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 образует положительный остаток бюджета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41528" y="5519542"/>
            <a:ext cx="3204468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расходная часть превышает доходную, то бюджет формируется с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ДЕФИЦИТОМ</a:t>
            </a:r>
          </a:p>
        </p:txBody>
      </p:sp>
      <p:pic>
        <p:nvPicPr>
          <p:cNvPr id="13" name="Picture 14" descr="http://www.kz.all.biz/img/kz/service_catalog/small/728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02946"/>
            <a:ext cx="1417315" cy="124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7620" y="714356"/>
            <a:ext cx="507209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программы: Комплексное развитие транспортной инфраструктуры и обеспечения безопасности дорожного движения, ремонта и содержания автомобильных дорог на территории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Ожидаемые результаты реализации программы: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качества, эффективности и доступности транспортного обслуживания населения и субъектов экономической деятельности муниципального района;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-обеспечение надежности и безопасности системы транспортной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инфраструктуры.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3"/>
            <a:ext cx="8572560" cy="5000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«Развитие транспортной системы Ершовского муниципального района»</a:t>
            </a:r>
            <a:endParaRPr lang="ru-RU" altLang="ru-RU" sz="18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3286124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реализации муниципальной программы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«Развитие транспортной системы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района»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выполнены следующие мероприятия на сумму 36 815,9 тыс. руб.: </a:t>
            </a:r>
            <a:endParaRPr lang="ru-RU" sz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-1809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зимнее и летнее содержание дорог района, освоено 4 753,0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руб.;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ямочный ремонт дорог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района, освоено  2 319,1 тыс. руб. Так же в рамках данной программы на средства предоставленной субсидии в 2020 году в размере 17 854,0 тыс. руб.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софинансирование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бюджета ЕМР составило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552,2 тыс. руб.) выполнены работы по ремонту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автоподъездов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п. Орловка и  с. Чкалово.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 заключенным соглашениям с сельскими поселениями для оперативного решения вопросов содержания и ремонта дорожно-уличной сети муниципальным образованиям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Ершовского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были переданы соответствующие полномочия и межбюджетные трансферты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5357826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2020  году дорожный фонд по 8 сельским поселениям составляет 11,3 млн. руб., из них освоено в ходе зимнего и летнего  содержания  11,3 тыс. руб. (100 %).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-18097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" y="8572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Borodina\Desktop\logo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142985"/>
            <a:ext cx="114300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00298" y="1071547"/>
          <a:ext cx="4700714" cy="1054534"/>
        </p:xfrm>
        <a:graphic>
          <a:graphicData uri="http://schemas.openxmlformats.org/drawingml/2006/table">
            <a:tbl>
              <a:tblPr/>
              <a:tblGrid>
                <a:gridCol w="2165139"/>
                <a:gridCol w="1268426"/>
                <a:gridCol w="1267149"/>
              </a:tblGrid>
              <a:tr h="138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latin typeface="yandex-sans"/>
                          <a:ea typeface="Times New Roman"/>
                          <a:cs typeface="Times New Roman"/>
                        </a:rPr>
                        <a:t>Ресурсное обеспечение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latin typeface="yandex-sans"/>
                          <a:ea typeface="Times New Roman"/>
                          <a:cs typeface="Times New Roman"/>
                        </a:rPr>
                        <a:t>реализации муниципальной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latin typeface="yandex-sans"/>
                          <a:ea typeface="Times New Roman"/>
                          <a:cs typeface="Times New Roman"/>
                        </a:rPr>
                        <a:t>программы, тыс.руб.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2727,9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2727,9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" y="2643182"/>
          <a:ext cx="8929715" cy="3786214"/>
        </p:xfrm>
        <a:graphic>
          <a:graphicData uri="http://schemas.openxmlformats.org/drawingml/2006/table">
            <a:tbl>
              <a:tblPr/>
              <a:tblGrid>
                <a:gridCol w="8929715"/>
              </a:tblGrid>
              <a:tr h="3786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Цель программы: Повышение качества и эффективности административно- управленческих процессов, повышение уровня удовлетворенности населения предоставляемыми муниципальными услугами, содействие созданию комфортных условий проживания во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всех</a:t>
                      </a:r>
                      <a:r>
                        <a:rPr lang="ru-RU" sz="1400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населенных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пунктах, содействие органам местного самоуправления поселений 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реализации полномочий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определенных законодательством;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Создание условий для развития и совершенствования муниципальной службы в органах местного самоуправления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муниципального района;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Создание эффективной системы подготовки, переподготовки и повышения квалификации кадров для работы в органах местного самоуправления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Ершовского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муниципального района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Администрация района оказывает муниципальные услуги населению. В реестре значится 56 муниципальных услуг. Через МФЦ оказывается 23 муниципальной услуги. На сайте размещается нормативно-правовые акты.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 АК «Имущество» для эффективного учета муниципального имущества.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2020 году прошли обучение 12 специалистов администрации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618" marR="576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3"/>
            <a:ext cx="8572560" cy="5000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«Развитие муниципального управления Ершовского муниципального района до 2020года»</a:t>
            </a:r>
            <a:endParaRPr lang="ru-RU" altLang="ru-RU" sz="1800" b="1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ovvolk.ru/wp-content/uploads/2019/01/%D0%AD%D0%BD%D0%B5%D1%80%D0%B3%D0%BE%D1%81%D0%B1%D0%B5%D1%80%D0%B5%D0%B6%D0%B5%D0%BD%D0%B8%D0%B5-2-1-1024x7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714356"/>
            <a:ext cx="278608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868" y="1142984"/>
            <a:ext cx="5214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программы: Обеспечение рационального использования топливно-энергетических ресурсов и снижение энергоемкости муниципального продукта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муниципального района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40% к 2020 году</a:t>
            </a: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2928934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рамках реализации мероприятий муниципальной программы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«Энергосбережение и    повышение  энергетической эффективности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муниципального района на   2011- 2020 годы»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совместно с ГАУ «Агентство по повышению эффективности использования имущественного комплекса Саратовской области», выполнены работы на общую сумму  6 531,7 тыс. руб. (областной бюджет  в сумме 5 496, 2 тыс. руб. и  местный бюджет в сумме 1 035,5 тыс. руб.). 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Проведены работы по установке модульной котельной в МОУ СОШ и СДК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Краснянка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(освоено 4 199,4 тыс.руб.), проведены работы по модернизации внутренних систем теплоснабжения в МОУ «СОШ с.Антоновка» (освоено 1 118,5 тыс.руб.) и МДОУ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(освоено 1 009,8 тыс.руб.).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В рамках реализации муниципальной программы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муниципального образования г.Ершов на 2011-2020 годы»,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освоено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5 290,1 тыс. руб.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Проведены мероприятия по переводу  на индивидуальное отопление  жилого многоквартирного дома №50 по ул. Мелиоративной. Закрыта последняя муниципальная котельная. За 12 лет работы по переводу на индивидуальное отопление переведены 2154 квартиры, привлечено из областного бюджета 21,7 млн. руб. и  из бюджета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МО.г.Ершов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59,8 млн. руб.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20" y="0"/>
            <a:ext cx="8572560" cy="6429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«Повышение энергоэффективности и энергосбережения Ершовского муниципального района до 2020 года»</a:t>
            </a:r>
            <a:endParaRPr kumimoji="0" lang="ru-RU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57422" y="1000108"/>
            <a:ext cx="65722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программы: Соблюдение требований законодательства по охране труда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Ершовском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муниципальном районе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15716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 «Улучшение условий и охраны труда на рабочих местах в </a:t>
            </a:r>
            <a:r>
              <a:rPr lang="ru-RU" dirty="0" err="1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Ершовском</a:t>
            </a:r>
            <a:r>
              <a:rPr lang="ru-RU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 муниципальном районе на 2017-2020годы»</a:t>
            </a:r>
            <a:endParaRPr kumimoji="0" lang="ru-RU" alt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4280" y="2500307"/>
          <a:ext cx="8501125" cy="3865657"/>
        </p:xfrm>
        <a:graphic>
          <a:graphicData uri="http://schemas.openxmlformats.org/drawingml/2006/table">
            <a:tbl>
              <a:tblPr/>
              <a:tblGrid>
                <a:gridCol w="596426"/>
                <a:gridCol w="5467222"/>
                <a:gridCol w="795233"/>
                <a:gridCol w="764121"/>
                <a:gridCol w="878123"/>
              </a:tblGrid>
              <a:tr h="3411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программы, наименование показателя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Единица измерения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Значение показателей эффективности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02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2019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Доля рабочих мест, на которых проведена специальная оценка условий труда, в общем количестве рабочих мест, подлежащих специальной оценке условий труда</a:t>
                      </a: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работников, прошедших обучение по охране труда в специализированных организациях, к планируемой их численности в отчетном периоде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8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работников, прошедших медицинское освидетельствование (диспансеризацию) в общей численности работников, подлежащих обязательным периодическим медицинским осмотрам (диспансеризации) в отчетном периоде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477" marR="414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857232"/>
            <a:ext cx="178591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596" y="857233"/>
            <a:ext cx="65722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программы: - Снижение уровня незаконного потребления наркотиков жителями района, а также количества преступлений, связанных с незаконным оборотом наркотических средств и психотропных веществ; 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совершенствование системы профилактики правонарушений с целью укрепления правопорядка и обеспечения общественной безопасности граждан; - снижение уровня преступности</a:t>
            </a:r>
          </a:p>
          <a:p>
            <a:pPr algn="just"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571876"/>
            <a:ext cx="2143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2143116"/>
            <a:ext cx="9144000" cy="18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Проведена акция под девизом «20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век-без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наркотиков». Администрацией совместно с сотрудниками полиции были проведены 10 рейдов в места проведения досуга молодежи.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Проведено 2 встречи сотрудников правоохранительных органов с учащимися школ по разъяснению законодательства связанных с незаконным оборотом наркотиков.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Проведено 4 рейда по предупреждению реализации  смесей, не отвечающих требований безопасности для жизни и здоровья граждан. В газету «Степной край» даны две информации по первичной профилактике наркомании среди жителей района.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Проведена операция «Мак» направленная на выявление незаконных посевов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наркокультур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929066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Особое место уделяется военно-патриотическому воспитанию детей и молодежи. В прошедшем году созданы 2 отряда юнармейцев. 40 юнармейцам школ № 1 и 3 в торжественной обстановке вручены удостоверения и красные береты – символ движения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юнармии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Ребята приняли активное участие в акциях «Бессмертный полк», «Георгиевская ленточка», встреча ретро- поезда времен ВОВ, мероприятиях, посвященных  30 -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начала боевых действий на Северном Кавказе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07207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городском кладбище прошла военно-патриотическая акция «Горсть памяти». В рамках проведения Всероссийской военно-патриотической акции «Горсть памяти», посвященной празднованию 75-летия Победы в Великой Отечественной войне, был осуществлен забор земли с места воинского захоронения в специальный контейнер «солдатский кисет», который в дальнейшем с воинскими почестями разместят в гильзах артиллерийских снарядов и установят в городе Кубинка Московской области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мемориальном комплексе Главного храма Вооруженных сил РФ воинов погибших в ВОВ.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2844" y="0"/>
            <a:ext cx="8858312" cy="78579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7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«Профилактика правонарушений и терроризма, противодействие незаконному обороту наркотических средств Ершовского муниципального района до  2020 года»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8786842" cy="6072206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 программы:- повышение качества жизни отдельных категорий граждан ЕМР;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-создание условий для отдыха и оздоровление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428736"/>
            <a:ext cx="4857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июне 2020 году планировалась работа летних оздоровительных лагерей (охват 305 детей) с дневным пребыванием на базе образовательных организаций  и отдых  в МАУ ЗДОЛ «Дельфин».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В связи с пандемией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коронавируса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работа летних оздоровительных лагерей с дневным пребыванием детей и ЗДОЛ ФОК «Дельфин» не была организована.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Однако в течение всего года в ЗДОЛ «Дельфин» проводились ремонтные мероприятия: проведена частичная замена оконных и дверных блоков в семи помещениях для проживания детей на общую сумму  700, 0 тыс. руб.; на  площади 350 кв.м. проведена стяжка пола и замена напольной плитки на  сумму 500, 0 тыс. руб. В домиках произведен косметический ремонт: покраска дверей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поклейка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обоев. На территории лагеря организовано футбольное поле и площадка для баскетбола</a:t>
            </a:r>
            <a:r>
              <a:rPr lang="ru-RU" sz="1200" dirty="0" smtClean="0"/>
              <a:t>.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районе за государственными услугами и различными мерами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социальной поддержки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обратились 24562  человека.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Все выплаты произведены в полном объеме на сумму 235,7 млн. руб. (165,1 % к уровню прошлого года).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214678" y="4286256"/>
            <a:ext cx="5929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2844" y="142852"/>
            <a:ext cx="8786874" cy="6429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7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программа: «Социальная поддержка и социальное обслуживание граждан Ершовского муниципального района до 2020 года»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571612"/>
            <a:ext cx="3805230" cy="282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857760"/>
            <a:ext cx="200026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143636" y="4572009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786322"/>
            <a:ext cx="1714512" cy="177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Borodina\Desktop\фотки к бюджету\4122b2e05167af29207e6831a8742ee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4786322"/>
            <a:ext cx="2071702" cy="17859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286512" y="4429132"/>
            <a:ext cx="27146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 ноября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С.А.Зубрицкая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глава 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МР вручила благодарности и медали АНО"ПРОГРЕССОР» 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волонтерам-Шпак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Полине, Зуеву Антону,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Наронову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Егору.   В мае и  июне текущего года  ребята приняли активное участие в доставке пожилым 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маломобильным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гражданам наборов продуктов питания непродовольственных товаров  акции "Продуктовая помощь".</a:t>
            </a:r>
            <a:endParaRPr lang="ru-RU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928671"/>
            <a:ext cx="6500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Цели муниципальной программы: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857233"/>
            <a:ext cx="600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получение гражданами и организациями преимуществ от применения информационных и телекоммуникационных технологий; обеспечение информационной открытости органов местного самоуправления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муниципального района.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786182" y="5286388"/>
            <a:ext cx="53578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4" name="Picture 2" descr="C:\Users\user\Desktop\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1876"/>
            <a:ext cx="3571868" cy="3286124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4282" y="142852"/>
            <a:ext cx="8786874" cy="6429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7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Муниципальная программа «Информационное общество Ершовского муниципального района на 2017 – 2020 годы»</a:t>
            </a: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14489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рамках реализации национального проекта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Цифровая экономика Российской Федерации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с августа 2020 г. реализуется проект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Цифровая платформа обратной связи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базе Единого портала государственных услуг и функций.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Данная платформа обеспечивает интерактивное взаимодействие между органами местного самоуправления и населением, у граждан появилась возможность направлять сообщения о проблемах или свои предложения по различным категориям.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Проведена большая работа по регистрации в системе электронных адресов подведомственных организаций, закреплению ответственных. В настоящее время 94 организации являются участниками данного проекта.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86182" y="3429000"/>
            <a:ext cx="51435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eaLnBrk="0" hangingPunct="0"/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Единое окно министерства сельского хозяйства в н.в. назначенные операторы в администрациях сельских поселений вносят сведения о муниципальных образованиях. Такая регистрация является необходимым условием участия в государственной программе развития сельских территорий.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hangingPunct="0"/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Помимо названных возможностей платформы обратной связи большим направлением также является  проведение общественного голосования по значимым полномочиям ОМСУ. Например, в апреле пройдет голосование по проектам обустройства общественных территорий.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eaLnBrk="0" hangingPunct="0"/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словом, 2020 дал старт реализации Стратегии развития информационного общества в Российской Федерации до 2030 года, а 2021 год станет годом полного перевода межведомственного взаимодействия в электронную форму и  цифровой трансформации во всех отраслях экономики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329642" cy="511474"/>
          </a:xfrm>
        </p:spPr>
        <p:txBody>
          <a:bodyPr/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214422"/>
            <a:ext cx="50720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Основные цели программы – повышение качества и уровня жизни населения сельских территорий, в том числе за счет поддержания и развития всех систем жизнеобеспечения и создания комфортных условий проживания.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Ожидаемые  результаты реализации программы: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Благоустройство сельских территорий: установка детских игровых площадок в сельских поселениях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000496" y="3714753"/>
            <a:ext cx="500066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04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реализации государственной программы 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Комплексное развитие сельских территорий»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проведено строительство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автоподъезда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Большеузенка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протяженностью 0,657 км, размер субсидии составил: федеральный бюджет 10 997,22 тыс. руб., областной бюджет 3 099,92 тыс. руб.,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софинансирование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районного бюджета  составило 1 714,42 тыс. руб.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Общая протяженность отремонтированных дорог составила 6,7 км.      </a:t>
            </a:r>
          </a:p>
          <a:p>
            <a:pPr marL="0" marR="0" lvl="0" indent="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-1809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В рамках выше названной программы в 5 поселениях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Новокраснянское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Новорепинское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Новосельское,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Перекопновское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Декабристское), в 11 селах установлены современные детские спортивные площадки, освоено 8,2 млн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руб.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071546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42852"/>
            <a:ext cx="9001156" cy="642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«Комплексное развитие сельских территорий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  <a:endParaRPr lang="ru-RU" sz="1700" dirty="0" smtClean="0">
              <a:solidFill>
                <a:srgbClr val="002060"/>
              </a:solidFill>
              <a:latin typeface="Constant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85720" y="274320"/>
            <a:ext cx="8501122" cy="10115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Муниципальная программа «Развитие сельского хозяйства и регулирование рынков сельскохозяйственной продукции, сырья и продовольствия </a:t>
            </a:r>
            <a:r>
              <a:rPr kumimoji="0" lang="ru-RU" sz="1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Ершовского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  муниципального района»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6150" y="1714488"/>
            <a:ext cx="53578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-обеспечение роста объемов производства основных  видов продукции АПК района;   -повышение конкурентоспособности производимой в районе продукции АПК на основе инновационного развития приоритетных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подотраслей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сельского хозяйства; - повышение финансовой устойчивости товаропроизводителей  АПК;  -обеспечение    устойчивого    социально-экономического развития сельских территорий и создание достойных условий жизни для сельского населения; -обеспечение сохранения  и  воспроизводства  окружающей среды, повышение  эффективности  использования  природных ресурсов.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3" descr="C:\Users\Borodina\Desktop\фотки к бюджету\i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571900" cy="214314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3643317"/>
          <a:ext cx="8747574" cy="2980911"/>
        </p:xfrm>
        <a:graphic>
          <a:graphicData uri="http://schemas.openxmlformats.org/drawingml/2006/table">
            <a:tbl>
              <a:tblPr/>
              <a:tblGrid>
                <a:gridCol w="3774078"/>
                <a:gridCol w="2013735"/>
                <a:gridCol w="1506955"/>
                <a:gridCol w="1382937"/>
                <a:gridCol w="69869"/>
              </a:tblGrid>
              <a:tr h="2052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Показатель/Индикатор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Единицы измерения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Значения целевых индикаторов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процентов к предыдущему году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1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процентов к предыдущему году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процентов к предыдущему году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инвестиций в основной капитал в сельскохозяйственном производстве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млн.рублей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508,8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Рентабельность сельскохозяйственных организаций (с учетом субсидий)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процентов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0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заработная плата в сельскохозяйственных организациях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рублей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29005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29757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69" marR="444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9508"/>
            <a:ext cx="8928992" cy="615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Социально-значимые проекты в </a:t>
            </a:r>
            <a:r>
              <a:rPr lang="ru-RU" sz="1800" dirty="0" err="1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Ершовском</a:t>
            </a:r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 муниципальном районе Саратовской области в 2020 году</a:t>
            </a:r>
            <a:endParaRPr lang="ru-RU" sz="1800" dirty="0">
              <a:solidFill>
                <a:srgbClr val="00206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shkola-ershov.ucoz.net/tochka_rosta/tochka_rosta-otkrytie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3071802" cy="209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shkola-ershov.ucoz.net/tochka_rosta/tochka_rosta-otkrytie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52" y="2928934"/>
            <a:ext cx="328614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hkola-ershov.ucoz.net/tochka_rosta/tochka_rosta-otkrytie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786322"/>
            <a:ext cx="3286116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86116" y="857233"/>
            <a:ext cx="56436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сентября в 12.00 в МОУ СОШ №2 г. Ершова в рамках национального проекта «Образование» состоялось торжественное открытие Центра образования цифрового и гуманитарного профилей «Точка роста». Это важное событие для всех школьников, родителей, педагогов и жителей города Ершова.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Центр расположен в двух кабинетах школы и включает в себя: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«Кабинет формирования цифровых и гуманитарных компетенций», в том числе по предметным областям «Технология», «Информатика», «ОБЖ».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3429000"/>
            <a:ext cx="550072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«Кабинет для проектной деятельности», который будет выполнять роль центра общественной жизни школы, это помещение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зонируется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принципу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коворкинга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включающего «Шахматную гостиную»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медиазону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Работа «Точек роста» будет выстроена следующим образом: в первую половину дня на их базе предполагаются уроки по трем обозначенным предметам, а после ребят ждут занятия в рамках внеурочной деятельности, деловые игры, тренинги. Помимо овладения новыми знаниями и компетенциями, работа в условиях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коворкинг-центра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позволит детям и подросткам совершенствовать коммуникативные навыки,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стратегическое и пространственное мышление, психологическую устойчивость в стрессовых ситуациях.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04048" y="1803640"/>
            <a:ext cx="395711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отношения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48680"/>
            <a:ext cx="396044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70360"/>
            <a:ext cx="460851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год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1803640"/>
            <a:ext cx="46085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финансовый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следующий за текущим финансовым годом.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2574902"/>
            <a:ext cx="460851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финансовых года, следующие за очередным финансовым годом.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3563574"/>
            <a:ext cx="878165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финансовый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предшествующий текущему финансовому году.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4532327"/>
            <a:ext cx="878165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слушания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реализации прав населения муниципального образования (общественности) на участие в процессе принятия решений органами местного самоуправления посредством проведения собрания для публичного обсуждения проектов нормативных правовых актов муниципального образования и других общественно значимых вопросов.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8822215" cy="1026352"/>
          </a:xfr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Constantia" panose="02030602050306030303" pitchFamily="18" charset="0"/>
              </a:rPr>
              <a:t>Межбюджетные трансферты представляемые из бюджета Ершовского муниципального района Саратовской области в бюджеты муниципальных </a:t>
            </a:r>
            <a:r>
              <a:rPr lang="ru-RU" sz="18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образований за 2020 год</a:t>
            </a:r>
            <a:endParaRPr lang="ru-RU" sz="18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2" y="1214422"/>
          <a:ext cx="8715437" cy="5460294"/>
        </p:xfrm>
        <a:graphic>
          <a:graphicData uri="http://schemas.openxmlformats.org/drawingml/2006/table">
            <a:tbl>
              <a:tblPr/>
              <a:tblGrid>
                <a:gridCol w="792735"/>
                <a:gridCol w="1585472"/>
                <a:gridCol w="791807"/>
                <a:gridCol w="1187707"/>
                <a:gridCol w="1187707"/>
                <a:gridCol w="792735"/>
                <a:gridCol w="1188637"/>
                <a:gridCol w="1188637"/>
              </a:tblGrid>
              <a:tr h="159471"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Наименования муниципальных районов и городских округов области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План    2020 год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Исполнено  20</a:t>
                      </a: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 год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 том числе на: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 том числе на: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81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Субвенции на исполнение государственных полномочий по расчету и  предоставлению дотаций на выравнивание бюджетной обеспеченности поселений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трансферты, передаваемые бюджетам  сельских поселений из бюджета муниципального района на осуществление части полномочий по решению вопросов местного значения в соответствии с заключенными соглашениями по дорожной деятельности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Субвенции на исполнение государственных полномочий по расчету и  предоставлению дотаций на выравнивание бюджетной обеспеченности поселений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Межбюджетные трансферты, передаваемые бюджетам  сельских поселений из бюджета муниципального района на осуществление части полномочий по решению вопросов местного значения в соответствии с заключенными соглашениями по дорожной деятельности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Антоновское 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709,9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54,1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655,8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709,1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54,1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655,0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Декабристское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1522,8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1429,4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1520,8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93,4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1427,4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4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Марьевское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595,4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552,0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595,4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43,4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552,0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Миусское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988,1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924,7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988,1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63,4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924,7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Новокраснянское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935,5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86,3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849,2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935,5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86,3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849,2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Новорепинское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2868,8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146,8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2722,0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2867,8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146,8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2721,0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Новосельское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2388,9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157,5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2231,4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2388,4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157,5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2230,9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Перекопновское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2074,7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1976,7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2074,6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1976,6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г. Ершов</a:t>
                      </a: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1068,0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1068,0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1068,0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1068,0</a:t>
                      </a: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13152,1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1810,9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11341,2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13147,7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1810,9</a:t>
                      </a: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11336,8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3610" marR="536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720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14284" y="992955"/>
          <a:ext cx="8572558" cy="4718496"/>
        </p:xfrm>
        <a:graphic>
          <a:graphicData uri="http://schemas.openxmlformats.org/drawingml/2006/table">
            <a:tbl>
              <a:tblPr/>
              <a:tblGrid>
                <a:gridCol w="2808250"/>
                <a:gridCol w="1192276"/>
                <a:gridCol w="1143008"/>
                <a:gridCol w="1064180"/>
                <a:gridCol w="1164351"/>
                <a:gridCol w="1200493"/>
              </a:tblGrid>
              <a:tr h="376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долгового 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обязатель</a:t>
                      </a: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01.04.2020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01.07.2020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01.10.2020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38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Объем долга муниципального образования субъекта РФ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31398,4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31398,4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3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Долговые обязательства по видам: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53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Бюджетные кредиты, привлеченные от </a:t>
                      </a:r>
                      <a:b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других бюджетов бюджетной системы </a:t>
                      </a:r>
                      <a:b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</a:b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Российской Федерации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31398,4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31398,4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25151,1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380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Кредиты, полученные от кредитных организаций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Ценные бумаги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8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Муниципальные гарантии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80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Иные долговые обязательства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24" marR="5624" marT="5624" marB="562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504" y="149508"/>
            <a:ext cx="8928992" cy="6151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Constantia" pitchFamily="18" charset="0"/>
                <a:cs typeface="Times New Roman" panose="02020603050405020304" pitchFamily="18" charset="0"/>
              </a:rPr>
              <a:t>Сведения об объеме муниципального долга Ершовского муниципального района на 01.01.2021 г.</a:t>
            </a:r>
            <a:endParaRPr lang="ru-RU" sz="1800" dirty="0">
              <a:solidFill>
                <a:srgbClr val="002060"/>
              </a:solidFill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7632848" cy="4525963"/>
          </a:xfrm>
        </p:spPr>
        <p:txBody>
          <a:bodyPr/>
          <a:lstStyle/>
          <a:p>
            <a:pPr marL="36512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Разработчиком информационно-аналитического материала «Открытый бюджет для граждан -  бюджет Ершовского муниципального района Саратовской области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2018 год»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финансовое управление администрации Ершовского муниципального района</a:t>
            </a:r>
          </a:p>
          <a:p>
            <a:pPr marL="36512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Контактная информация для граждан:</a:t>
            </a:r>
          </a:p>
          <a:p>
            <a:pPr marL="36512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413100, Саратовская область, г. Ершов, ул. Интернациональная, д. 7</a:t>
            </a:r>
          </a:p>
          <a:p>
            <a:pPr marL="36512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(845-64) 5-26-37,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fu_ershov@mail.ru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12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 с 8-00 до 17-00. </a:t>
            </a:r>
          </a:p>
          <a:p>
            <a:pPr marL="36512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5-26-26 (106) Председатель комитета по финансовым вопросам, начальник финансового управления  администрации ЕМР – Рыбалкина Татьяна Михайловна   </a:t>
            </a:r>
          </a:p>
          <a:p>
            <a:pPr marL="36512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8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23528" y="116632"/>
            <a:ext cx="8420072" cy="36004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Гражданин, его участие в бюджетном процессе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1187624" y="591979"/>
            <a:ext cx="6934200" cy="432048"/>
          </a:xfrm>
          <a:prstGeom prst="rect">
            <a:avLst/>
          </a:prstGeom>
          <a:ln/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accent1">
                <a:shade val="30000"/>
                <a:satMod val="200000"/>
              </a:schemeClr>
            </a:contourClr>
          </a:sp3d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 часть бюджета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1146602"/>
            <a:ext cx="5272088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налогоплательщик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4451450" y="1874269"/>
            <a:ext cx="484188" cy="428625"/>
          </a:xfrm>
          <a:prstGeom prst="downArrow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20" y="2337987"/>
            <a:ext cx="2245287" cy="16839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4084" y="4073311"/>
            <a:ext cx="5272089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получатель социальных гарантий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06362" y="5257715"/>
            <a:ext cx="8930134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 расходная часть бюджета (образование, ЖКХ, культура, социальная политика, физическая культура и спорт и другие направления социальных гарантий населению)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4451450" y="4810152"/>
            <a:ext cx="484188" cy="428625"/>
          </a:xfrm>
          <a:prstGeom prst="downArrow">
            <a:avLst/>
          </a:prstGeom>
          <a:ln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64" y="5805070"/>
            <a:ext cx="1512168" cy="10101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13" y="5805070"/>
            <a:ext cx="1579395" cy="10529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22" y="5789404"/>
            <a:ext cx="1586335" cy="10529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70" y="5874816"/>
            <a:ext cx="1487220" cy="980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6400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79512" y="188641"/>
            <a:ext cx="8784976" cy="3600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Административно-территориальное  деление 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264" y="692696"/>
            <a:ext cx="8781652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Ершовский муниципальный район состоит из одиннадцати муниципальных образований: 1 городское поселение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сельских поселений. Территория муниципального района заключается в границах, закрепленных действующим административно-территориальным устройством Саратовской области, площадью – 4300 км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Административный центр района – город Ершов.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границы Ершовского муниципального района входят: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– муниципальное образование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Ершов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(город Ершов; поселок Учебный; поселок Прудовой; поселок Полуденный);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– сельские поселения: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Антоновское муниципальное образование, Декабристское муниципальное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Марьевское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Миусское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Новокраснянское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Новорепинское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образование, Новосельское муниципальное образование,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Перекопновское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3120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9512" y="188641"/>
            <a:ext cx="8784976" cy="3600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Организация и проведение публичных слушаний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264" y="692696"/>
            <a:ext cx="8781652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со статьей 28 Федерального закона от 6 октября 2003 года № 131-ФЗ "Об общих принципах организации местного самоуправления в Российской Федерации", статьей 12 Устава Ершовского муниципального района, Решением Собрания депутатов Ершовского муниципального района Саратовской области от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марта 20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296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Положения о порядке организации и проведения публичных слушаний в Ершовском муниципальном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районе» с изменениями от 29 июня 2018 г. № 70-397,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районного Собрания «Об утверждении отчета об исполнении бюджета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Ершовского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 проведены 30 апреля 2021 года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является одной из форм непосредственного осуществления жителями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Ершовского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 местного самоуправления. Собранием депутатов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Ершовского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отчет был рассмотрен и утвержден 18 мая 2021 года.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75940" y="3429000"/>
            <a:ext cx="8784976" cy="500066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onstantia" panose="02030602050306030303" pitchFamily="18" charset="0"/>
              </a:rPr>
              <a:t>Основные показатели бюджета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264" y="4071942"/>
            <a:ext cx="8781652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Исполнение  по доходам с учетом безвозмездных перечислений в отчетном периоде составило  813972 тыс. руб. (97,9% уточненным бюджетным назначениям отчетного периода), по расходам 807890,3 тыс. руб.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(97,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% к уточненным бюджетным назначениям отчетного периода). Превышение расходов над доходами (дефицит бюджета) составляет -6081,8 тыс. руб.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 по доходам от продажи материальных и нематериальных активов не исполнен в связи с отсутствием участников аукционов.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64176825"/>
              </p:ext>
            </p:extLst>
          </p:nvPr>
        </p:nvGraphicFramePr>
        <p:xfrm>
          <a:off x="158800" y="5627959"/>
          <a:ext cx="8802116" cy="1121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5524">
                  <a:extLst>
                    <a:ext uri="{9D8B030D-6E8A-4147-A177-3AD203B41FA5}">
                      <a16:colId xmlns="" xmlns:a16="http://schemas.microsoft.com/office/drawing/2014/main" val="3283345710"/>
                    </a:ext>
                  </a:extLst>
                </a:gridCol>
                <a:gridCol w="1746587">
                  <a:extLst>
                    <a:ext uri="{9D8B030D-6E8A-4147-A177-3AD203B41FA5}">
                      <a16:colId xmlns="" xmlns:a16="http://schemas.microsoft.com/office/drawing/2014/main" val="3146752332"/>
                    </a:ext>
                  </a:extLst>
                </a:gridCol>
                <a:gridCol w="1745639">
                  <a:extLst>
                    <a:ext uri="{9D8B030D-6E8A-4147-A177-3AD203B41FA5}">
                      <a16:colId xmlns="" xmlns:a16="http://schemas.microsoft.com/office/drawing/2014/main" val="611458696"/>
                    </a:ext>
                  </a:extLst>
                </a:gridCol>
                <a:gridCol w="1714366">
                  <a:extLst>
                    <a:ext uri="{9D8B030D-6E8A-4147-A177-3AD203B41FA5}">
                      <a16:colId xmlns="" xmlns:a16="http://schemas.microsoft.com/office/drawing/2014/main" val="1317658949"/>
                    </a:ext>
                  </a:extLst>
                </a:gridCol>
              </a:tblGrid>
              <a:tr h="27835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1295071"/>
                  </a:ext>
                </a:extLst>
              </a:tr>
              <a:tr h="27835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653274</a:t>
                      </a:r>
                      <a:r>
                        <a:rPr lang="en-US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727316.7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813972,0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0466385"/>
                  </a:ext>
                </a:extLst>
              </a:tr>
              <a:tr h="27835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660026,6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5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730499.9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807890,3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7661089"/>
                  </a:ext>
                </a:extLst>
              </a:tr>
              <a:tr h="27835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(+),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3183.2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spc="-1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-6081,7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4120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518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07504" y="116633"/>
            <a:ext cx="8915052" cy="72007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Основные показатели социально-экономического развития Ершовского муниципального района Саратовской области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5" y="928671"/>
          <a:ext cx="8858310" cy="5992949"/>
        </p:xfrm>
        <a:graphic>
          <a:graphicData uri="http://schemas.openxmlformats.org/drawingml/2006/table">
            <a:tbl>
              <a:tblPr/>
              <a:tblGrid>
                <a:gridCol w="5803575"/>
                <a:gridCol w="1018245"/>
                <a:gridCol w="1018245"/>
                <a:gridCol w="1018245"/>
              </a:tblGrid>
              <a:tr h="1044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br>
                        <a:rPr lang="ru-RU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 год</a:t>
                      </a:r>
                      <a:b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% к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прошлому году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населения (тыс. чел.)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34,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Среднесписочная численность работающих (чел.)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7950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7989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детей до 18 лет (чел.)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7054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6832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Фонд начисленной заработной платы работающих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млн.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2938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3110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Среднемесячная заработная плата (руб.)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30475,8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32214,3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Выплаты социального характера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(млн.руб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1428,3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2357,5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отгруженных товаров собственного производства, выполненных работ и услуг собственными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(млн.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1405,3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5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Объем валовой продукции сельского хозяйства (млн. 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5718,4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7148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Оборот розничной торговли (млн. 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2509,9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2557,6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Оборот общественного питания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(млн.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физических лиц, получающих доходы от предпринимательской и иной деятельности облагаемой налогом на доходы физических лиц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20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3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Чистый доход физических лиц, получающих доходы от предпринимательской и иной деятельности облагаемой налогом на доходы физических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5240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5430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Денежные доходы населения (млн. 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8583,5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8894,9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0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Денежные расходы и сбережения населения (млн. руб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6952,7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7115,9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6442" marR="46442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429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79512" y="188641"/>
            <a:ext cx="8784976" cy="360039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Итоги социально – экономического  развития за 2020 год</a:t>
            </a:r>
            <a:endParaRPr lang="ru-RU" sz="2000" dirty="0">
              <a:solidFill>
                <a:srgbClr val="00206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844" y="642919"/>
            <a:ext cx="885831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60363" algn="just">
              <a:tabLst>
                <a:tab pos="-180975" algn="l"/>
              </a:tabLst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2020 год стал во многом годом проверки на прочность. Нам пришлось пережить и введение карантина на территории  района и многие трудности в здравоохранении. Он стал для района, как и для всей страны, этапным, а значит, важно проанализировать всё, что сделано, и использовать накопленный положительный опыт.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Демографическая обстановка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Численность населения муниципального района – 34 766 человек, из них – 18 796 городских жителей (54,1%) и 15  970 сельских (45,9%). Средняя продолжительность жизни  – 69 лет, в том числе мужчин – 68 лет, женщин – 72 лет. Численность получателей пенсий составляет 12993 человек, по старости 10 731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пенсионера.  Ежегодно наблюдаем уменьшение населения, спад рождаемости, родилось  254  человека, смертность  составила 609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человек., т.е. в 2,4 раза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Рынок труда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Численность трудоспособного населения района – около 18190  человек. Численность работающих граждан по полному кругу отчитывающихся организаций - 8770 человек (102,1% к 01.01.2020 г.). Численность граждан, зарегистрированных в качестве безработных, увеличилась на 4,1% к уровню прошлого года и составила 166 человека. Уровень регистрируемой безработицы в течение года в условиях пандемии составлял от  3,7% до 1,6%  от численности трудоспособного населения, на 01.02.2021 года уровень регистрируемой безработицы составляет 0,9 %. Число вакансий составило 321 единицу.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Уровень жизни и доходов населения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Размер среднемесячной заработной платы по крупным и средним предприятиям района увеличился на 102,5 %  к уровню 01.01.2020 г. и  составила 32 214,3 руб., однако более 30% рабочего населения на сегодняшний день получают минимальную заработную плату.  Средний размер назначенных пенсий составляет – 13 648,67 руб. (103,6% к уровню 01.01.2020 г.). Прожиточный минимум в расчете на душу населения составляет 9844 руб.</a:t>
            </a:r>
          </a:p>
          <a:p>
            <a:pPr algn="ctr"/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Исполнение консолидированного бюджета </a:t>
            </a:r>
            <a:r>
              <a:rPr lang="ru-RU" sz="1100" b="1" i="1" u="sng" dirty="0" err="1" smtClean="0">
                <a:latin typeface="Times New Roman" pitchFamily="18" charset="0"/>
                <a:cs typeface="Times New Roman" pitchFamily="18" charset="0"/>
              </a:rPr>
              <a:t>Ершовского</a:t>
            </a:r>
            <a:r>
              <a:rPr lang="ru-RU" sz="1100" b="1" i="1" u="sng" dirty="0" smtClean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Доходы бюджета в прошлом году достигли 1 002  млн. руб. с темпом роста 100,9%, прирост по сравнению с предыдущим годом – 8,8 млн. руб. Важно, что в структуре доходов высокие темпы демонстрирует налог на доходы физических лиц, рост которого составил 1,4% и налог на имущество  36,2%. 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Расходная часть консолидированного бюджета исполнена в сумме  996,6 млн. руб., что на  3,7 млн. руб. ниже   2019 года. Наибольший удельный вес в расходах консолидированного бюджета занимают расходы на социально-культурную сферу -  63,4 % (образование 83.5%, культура 12,0 %, физическая культура и спорт  2,7 %, социальная политика 1,8 %).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Сегодня, существенной проблемой практически всех муниципальных образований является низкий уровень бюджетной обеспеченности, низкий уровень собственных доходов. 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Среди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основных проблем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исполнения консолидированного бюджета  в 2020 году можно отметить следующие:</a:t>
            </a:r>
          </a:p>
          <a:p>
            <a:pPr algn="just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замедление темпов роста поступлений НДФЛ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от крупных предприятий ЕМР в связи с уменьшением фонда оплаты труда, сокращением выплат стимулирующего характера, снижением среднесписочной численности сотрудников, снижением объемов производства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Задача  работодателей   стабилизировать ситуацию на предприятиях, принять все меры по недопущению снижения поступлений налоговых платежей в бюджеты различных уровней;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низкий рост налоговой базы по имущественным налогам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Причиной тому остается не оформление гражданами прав собственности на земельные участки и объекты недвижимости, расположенные на территории поселений. Проведено 57 проверок физических лиц, по итогам проверок были выявлены и установлены  нарушения, часть из которых устранены, 14 предписаний перешли на 2021 год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Другая 12">
      <a:dk1>
        <a:sysClr val="windowText" lastClr="000000"/>
      </a:dk1>
      <a:lt1>
        <a:sysClr val="window" lastClr="FFFFFF"/>
      </a:lt1>
      <a:dk2>
        <a:srgbClr val="B4F3FE"/>
      </a:dk2>
      <a:lt2>
        <a:srgbClr val="00B0F0"/>
      </a:lt2>
      <a:accent1>
        <a:srgbClr val="BBB4FB"/>
      </a:accent1>
      <a:accent2>
        <a:srgbClr val="FF0000"/>
      </a:accent2>
      <a:accent3>
        <a:srgbClr val="6BB1C9"/>
      </a:accent3>
      <a:accent4>
        <a:srgbClr val="A246F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27946</TotalTime>
  <Words>6139</Words>
  <Application>Microsoft Office PowerPoint</Application>
  <PresentationFormat>Экран (4:3)</PresentationFormat>
  <Paragraphs>1085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Техническая</vt:lpstr>
      <vt:lpstr>    </vt:lpstr>
      <vt:lpstr>Уважаемые жители Ершовского муниципального района</vt:lpstr>
      <vt:lpstr>Что такое бюджет ?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Доходы бюджета</vt:lpstr>
      <vt:lpstr>Слайд 14</vt:lpstr>
      <vt:lpstr>Слайд 15</vt:lpstr>
      <vt:lpstr>Налоговые доходы бюджета Ершовского муниципального района</vt:lpstr>
      <vt:lpstr>Структура неналоговых доходов и их соотношение с аналогичными показателями 2018-2020 годов представлена в графике:</vt:lpstr>
      <vt:lpstr>Динамика распределения расходов бюджета Ершовского муниципального района</vt:lpstr>
      <vt:lpstr>Исполнение бюджета Ершовского муниципального района по расходам за 2020 год</vt:lpstr>
      <vt:lpstr>Сведения о расходах бюджета на реализацию муниципальных программ Ершовского муниципального района</vt:lpstr>
      <vt:lpstr>Муниципальная программа «Развитие системы образования на территории Ершовского муниципального района </vt:lpstr>
      <vt:lpstr>Слайд 22</vt:lpstr>
      <vt:lpstr>Слайд 23</vt:lpstr>
      <vt:lpstr>Муниципальная программа «Культура Ершовского муниципального района Саратовской области»</vt:lpstr>
      <vt:lpstr>Слайд 25</vt:lpstr>
      <vt:lpstr>Муниципальная программа: «Развитие физической культуры, спорта и молодежной политики Ершовского муниципального района на 2017-2020годы»</vt:lpstr>
      <vt:lpstr>Слайд 27</vt:lpstr>
      <vt:lpstr>Слайд 28</vt:lpstr>
      <vt:lpstr>Слайд 29</vt:lpstr>
      <vt:lpstr>Муниципальная программа «Развитие транспортной системы Ершовского муниципального района»</vt:lpstr>
      <vt:lpstr>муниципальная программа «Развитие муниципального управления Ершовского муниципального района до 2020года»</vt:lpstr>
      <vt:lpstr>Слайд 32</vt:lpstr>
      <vt:lpstr>Слайд 33</vt:lpstr>
      <vt:lpstr>Слайд 34</vt:lpstr>
      <vt:lpstr>Слайд 35</vt:lpstr>
      <vt:lpstr>Слайд 36</vt:lpstr>
      <vt:lpstr>Слайд 37</vt:lpstr>
      <vt:lpstr>Муниципальная программа «Развитие сельского хозяйства и регулирование рынков сельскохозяйственной продукции, сырья и продовольствия Ершовского  муниципального района»</vt:lpstr>
      <vt:lpstr>Социально-значимые проекты в Ершовском муниципальном районе Саратовской области в 2020 году</vt:lpstr>
      <vt:lpstr>Межбюджетные трансферты представляемые из бюджета Ершовского муниципального района Саратовской области в бюджеты муниципальных образований за 2020 год</vt:lpstr>
      <vt:lpstr>Сведения об объеме муниципального долга Ершовского муниципального района на 01.01.2021 г.</vt:lpstr>
      <vt:lpstr>Слайд 42</vt:lpstr>
    </vt:vector>
  </TitlesOfParts>
  <Company>2222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Практический опыт подключения министерства финансов Краснодарского края к государственной информационной системе о государственных и муниципальных платежах</dc:title>
  <dc:creator>Игнатьев А.В.</dc:creator>
  <cp:lastModifiedBy>Пользователь Windows</cp:lastModifiedBy>
  <cp:revision>2152</cp:revision>
  <dcterms:created xsi:type="dcterms:W3CDTF">2013-04-17T07:52:47Z</dcterms:created>
  <dcterms:modified xsi:type="dcterms:W3CDTF">2021-05-19T10:00:08Z</dcterms:modified>
</cp:coreProperties>
</file>