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5761" r:id="rId1"/>
  </p:sldMasterIdLst>
  <p:notesMasterIdLst>
    <p:notesMasterId r:id="rId38"/>
  </p:notesMasterIdLst>
  <p:sldIdLst>
    <p:sldId id="25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5" r:id="rId16"/>
    <p:sldId id="383" r:id="rId17"/>
    <p:sldId id="384" r:id="rId18"/>
    <p:sldId id="386" r:id="rId19"/>
    <p:sldId id="390" r:id="rId20"/>
    <p:sldId id="391" r:id="rId21"/>
    <p:sldId id="394" r:id="rId22"/>
    <p:sldId id="368" r:id="rId23"/>
    <p:sldId id="367" r:id="rId24"/>
    <p:sldId id="366" r:id="rId25"/>
    <p:sldId id="392" r:id="rId26"/>
    <p:sldId id="365" r:id="rId27"/>
    <p:sldId id="364" r:id="rId28"/>
    <p:sldId id="363" r:id="rId29"/>
    <p:sldId id="362" r:id="rId30"/>
    <p:sldId id="361" r:id="rId31"/>
    <p:sldId id="360" r:id="rId32"/>
    <p:sldId id="359" r:id="rId33"/>
    <p:sldId id="393" r:id="rId34"/>
    <p:sldId id="387" r:id="rId35"/>
    <p:sldId id="388" r:id="rId36"/>
    <p:sldId id="38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00FF"/>
    <a:srgbClr val="7B13F9"/>
    <a:srgbClr val="6600FF"/>
    <a:srgbClr val="FF99CC"/>
    <a:srgbClr val="F70936"/>
    <a:srgbClr val="6666FF"/>
    <a:srgbClr val="9933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74" autoAdjust="0"/>
    <p:restoredTop sz="99821" autoAdjust="0"/>
  </p:normalViewPr>
  <p:slideViewPr>
    <p:cSldViewPr>
      <p:cViewPr varScale="1">
        <p:scale>
          <a:sx n="73" d="100"/>
          <a:sy n="73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rodina\Desktop\&#1076;&#1083;&#1103;%20&#1075;&#1088;&#1072;&#1078;&#1076;&#1072;&#1085;\&#1074;&#1089;&#1077;%20&#1076;&#1086;&#1093;&#1086;&#1076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0;&#1085;&#1080;&#1075;&#1072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Лист1!$B$6</c:f>
              <c:strCache>
                <c:ptCount val="1"/>
                <c:pt idx="0">
                  <c:v>Всего доходов </c:v>
                </c:pt>
              </c:strCache>
            </c:strRef>
          </c:tx>
          <c:cat>
            <c:strRef>
              <c:f>Лист1!$C$5:$E$5</c:f>
              <c:strCache>
                <c:ptCount val="3"/>
                <c:pt idx="0">
                  <c:v>2017год </c:v>
                </c:pt>
                <c:pt idx="1">
                  <c:v>2018год </c:v>
                </c:pt>
                <c:pt idx="2">
                  <c:v>2019 год </c:v>
                </c:pt>
              </c:strCache>
            </c:strRef>
          </c:cat>
          <c:val>
            <c:numRef>
              <c:f>Лист1!$C$6:$E$6</c:f>
              <c:numCache>
                <c:formatCode>General</c:formatCode>
                <c:ptCount val="3"/>
                <c:pt idx="0">
                  <c:v>588053.69999999844</c:v>
                </c:pt>
                <c:pt idx="1">
                  <c:v>727316.7</c:v>
                </c:pt>
                <c:pt idx="2">
                  <c:v>787868.2</c:v>
                </c:pt>
              </c:numCache>
            </c:numRef>
          </c:val>
        </c:ser>
        <c:ser>
          <c:idx val="1"/>
          <c:order val="1"/>
          <c:tx>
            <c:strRef>
              <c:f>Лист1!$B$7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cat>
            <c:strRef>
              <c:f>Лист1!$C$5:$E$5</c:f>
              <c:strCache>
                <c:ptCount val="3"/>
                <c:pt idx="0">
                  <c:v>2017год </c:v>
                </c:pt>
                <c:pt idx="1">
                  <c:v>2018год </c:v>
                </c:pt>
                <c:pt idx="2">
                  <c:v>2019 год </c:v>
                </c:pt>
              </c:strCache>
            </c:strRef>
          </c:cat>
          <c:val>
            <c:numRef>
              <c:f>Лист1!$C$7:$E$7</c:f>
              <c:numCache>
                <c:formatCode>General</c:formatCode>
                <c:ptCount val="3"/>
                <c:pt idx="0">
                  <c:v>133750.39999999976</c:v>
                </c:pt>
                <c:pt idx="1">
                  <c:v>156742.79999999999</c:v>
                </c:pt>
                <c:pt idx="2">
                  <c:v>152403.5</c:v>
                </c:pt>
              </c:numCache>
            </c:numRef>
          </c:val>
        </c:ser>
        <c:ser>
          <c:idx val="2"/>
          <c:order val="2"/>
          <c:tx>
            <c:strRef>
              <c:f>Лист1!$B$8</c:f>
              <c:strCache>
                <c:ptCount val="1"/>
                <c:pt idx="0">
                  <c:v>Удельный вес налоговых и неналоговых доходов % </c:v>
                </c:pt>
              </c:strCache>
            </c:strRef>
          </c:tx>
          <c:cat>
            <c:strRef>
              <c:f>Лист1!$C$5:$E$5</c:f>
              <c:strCache>
                <c:ptCount val="3"/>
                <c:pt idx="0">
                  <c:v>2017год </c:v>
                </c:pt>
                <c:pt idx="1">
                  <c:v>2018год </c:v>
                </c:pt>
                <c:pt idx="2">
                  <c:v>2019 год </c:v>
                </c:pt>
              </c:strCache>
            </c:strRef>
          </c:cat>
          <c:val>
            <c:numRef>
              <c:f>Лист1!$C$8:$E$8</c:f>
              <c:numCache>
                <c:formatCode>General</c:formatCode>
                <c:ptCount val="3"/>
                <c:pt idx="0">
                  <c:v>22.7</c:v>
                </c:pt>
                <c:pt idx="1">
                  <c:v>21.6</c:v>
                </c:pt>
                <c:pt idx="2">
                  <c:v>19.3</c:v>
                </c:pt>
              </c:numCache>
            </c:numRef>
          </c:val>
        </c:ser>
        <c:shape val="pyramid"/>
        <c:axId val="113308032"/>
        <c:axId val="113541888"/>
        <c:axId val="0"/>
      </c:bar3DChart>
      <c:catAx>
        <c:axId val="113308032"/>
        <c:scaling>
          <c:orientation val="minMax"/>
        </c:scaling>
        <c:axPos val="b"/>
        <c:tickLblPos val="nextTo"/>
        <c:crossAx val="113541888"/>
        <c:crosses val="autoZero"/>
        <c:auto val="1"/>
        <c:lblAlgn val="ctr"/>
        <c:lblOffset val="100"/>
      </c:catAx>
      <c:valAx>
        <c:axId val="113541888"/>
        <c:scaling>
          <c:orientation val="minMax"/>
        </c:scaling>
        <c:axPos val="l"/>
        <c:majorGridlines/>
        <c:numFmt formatCode="General" sourceLinked="1"/>
        <c:tickLblPos val="nextTo"/>
        <c:crossAx val="1133080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'[все доходы.xlsx]Лист1'!$C$6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'[все доходы.xlsx]Лист1'!$D$5:$I$5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'[все доходы.xlsx]Лист1'!$D$6:$I$6</c:f>
              <c:numCache>
                <c:formatCode>General</c:formatCode>
                <c:ptCount val="6"/>
                <c:pt idx="0" formatCode="#,##0.0">
                  <c:v>81930.100000000006</c:v>
                </c:pt>
                <c:pt idx="1">
                  <c:v>10689.8</c:v>
                </c:pt>
                <c:pt idx="2">
                  <c:v>16979.599999999969</c:v>
                </c:pt>
                <c:pt idx="3">
                  <c:v>3339.1</c:v>
                </c:pt>
                <c:pt idx="4">
                  <c:v>5063.6000000000004</c:v>
                </c:pt>
                <c:pt idx="5">
                  <c:v>415.1</c:v>
                </c:pt>
              </c:numCache>
            </c:numRef>
          </c:val>
        </c:ser>
        <c:ser>
          <c:idx val="1"/>
          <c:order val="1"/>
          <c:tx>
            <c:strRef>
              <c:f>'[все доходы.xlsx]Лист1'!$C$7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'[все доходы.xlsx]Лист1'!$D$5:$I$5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'[все доходы.xlsx]Лист1'!$D$7:$I$7</c:f>
              <c:numCache>
                <c:formatCode>General</c:formatCode>
                <c:ptCount val="6"/>
                <c:pt idx="0" formatCode="#,##0.0">
                  <c:v>87769.5</c:v>
                </c:pt>
                <c:pt idx="1">
                  <c:v>8990.9</c:v>
                </c:pt>
                <c:pt idx="2">
                  <c:v>18364.2</c:v>
                </c:pt>
                <c:pt idx="3">
                  <c:v>4159.2</c:v>
                </c:pt>
                <c:pt idx="4">
                  <c:v>7362.9</c:v>
                </c:pt>
                <c:pt idx="5" formatCode="#,##0.0">
                  <c:v>513</c:v>
                </c:pt>
              </c:numCache>
            </c:numRef>
          </c:val>
        </c:ser>
        <c:ser>
          <c:idx val="2"/>
          <c:order val="2"/>
          <c:tx>
            <c:strRef>
              <c:f>'[все доходы.xlsx]Лист1'!$C$8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'[все доходы.xlsx]Лист1'!$D$5:$I$5</c:f>
              <c:strCache>
                <c:ptCount val="6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Единый с/х налог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'[все доходы.xlsx]Лист1'!$D$8:$I$8</c:f>
              <c:numCache>
                <c:formatCode>General</c:formatCode>
                <c:ptCount val="6"/>
                <c:pt idx="0">
                  <c:v>93838.9</c:v>
                </c:pt>
                <c:pt idx="1">
                  <c:v>9039.1</c:v>
                </c:pt>
                <c:pt idx="2">
                  <c:v>0</c:v>
                </c:pt>
                <c:pt idx="3">
                  <c:v>4622.3</c:v>
                </c:pt>
                <c:pt idx="4">
                  <c:v>8457.4</c:v>
                </c:pt>
                <c:pt idx="5" formatCode="#,##0.0">
                  <c:v>207</c:v>
                </c:pt>
              </c:numCache>
            </c:numRef>
          </c:val>
        </c:ser>
        <c:axId val="116135424"/>
        <c:axId val="116136960"/>
      </c:barChart>
      <c:catAx>
        <c:axId val="116135424"/>
        <c:scaling>
          <c:orientation val="minMax"/>
        </c:scaling>
        <c:axPos val="b"/>
        <c:tickLblPos val="nextTo"/>
        <c:crossAx val="116136960"/>
        <c:crosses val="autoZero"/>
        <c:auto val="1"/>
        <c:lblAlgn val="ctr"/>
        <c:lblOffset val="100"/>
      </c:catAx>
      <c:valAx>
        <c:axId val="116136960"/>
        <c:scaling>
          <c:orientation val="minMax"/>
        </c:scaling>
        <c:axPos val="l"/>
        <c:majorGridlines/>
        <c:numFmt formatCode="#,##0.0" sourceLinked="1"/>
        <c:tickLblPos val="nextTo"/>
        <c:crossAx val="1161354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Штрафы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5441.9</c:v>
                </c:pt>
                <c:pt idx="1">
                  <c:v>325.89999999999969</c:v>
                </c:pt>
                <c:pt idx="2">
                  <c:v>23790</c:v>
                </c:pt>
                <c:pt idx="3">
                  <c:v>4909.8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Штрафы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7253</c:v>
                </c:pt>
                <c:pt idx="1">
                  <c:v>215.4</c:v>
                </c:pt>
                <c:pt idx="2">
                  <c:v>19268.7</c:v>
                </c:pt>
                <c:pt idx="3">
                  <c:v>2845.9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Лист1!$B$1:$E$1</c:f>
              <c:strCache>
                <c:ptCount val="4"/>
                <c:pt idx="0">
                  <c:v>Доходы от использования муниципального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продажи материальных активов</c:v>
                </c:pt>
                <c:pt idx="3">
                  <c:v>Штрафы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>
                  <c:v>6396.9</c:v>
                </c:pt>
                <c:pt idx="1">
                  <c:v>207.1</c:v>
                </c:pt>
                <c:pt idx="2">
                  <c:v>5800.9</c:v>
                </c:pt>
                <c:pt idx="3">
                  <c:v>2616.4</c:v>
                </c:pt>
              </c:numCache>
            </c:numRef>
          </c:val>
        </c:ser>
        <c:shape val="cylinder"/>
        <c:axId val="116320128"/>
        <c:axId val="116321664"/>
        <c:axId val="0"/>
      </c:bar3DChart>
      <c:catAx>
        <c:axId val="116320128"/>
        <c:scaling>
          <c:orientation val="minMax"/>
        </c:scaling>
        <c:axPos val="b"/>
        <c:tickLblPos val="nextTo"/>
        <c:crossAx val="116321664"/>
        <c:crosses val="autoZero"/>
        <c:auto val="1"/>
        <c:lblAlgn val="ctr"/>
        <c:lblOffset val="100"/>
      </c:catAx>
      <c:valAx>
        <c:axId val="116321664"/>
        <c:scaling>
          <c:orientation val="minMax"/>
        </c:scaling>
        <c:axPos val="l"/>
        <c:majorGridlines/>
        <c:numFmt formatCode="General" sourceLinked="1"/>
        <c:tickLblPos val="nextTo"/>
        <c:crossAx val="11632012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1695928834029885E-2"/>
          <c:y val="8.9460616198661774E-2"/>
          <c:w val="0.57802908870816161"/>
          <c:h val="0.86774510764579482"/>
        </c:manualLayout>
      </c:layout>
      <c:pie3DChart>
        <c:varyColors val="1"/>
        <c:ser>
          <c:idx val="0"/>
          <c:order val="0"/>
          <c:explosion val="37"/>
          <c:dLbls>
            <c:showVal val="1"/>
            <c:showLeaderLines val="1"/>
          </c:dLbls>
          <c:cat>
            <c:strRef>
              <c:f>Лист1!$B$7:$B$17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Образование</c:v>
                </c:pt>
                <c:pt idx="4">
                  <c:v>Культура, кинематография </c:v>
                </c:pt>
                <c:pt idx="5">
                  <c:v>Социальная политика </c:v>
                </c:pt>
                <c:pt idx="6">
                  <c:v>Физическая культура и спорт</c:v>
                </c:pt>
                <c:pt idx="7">
                  <c:v>Средства массовой информации</c:v>
                </c:pt>
                <c:pt idx="8">
                  <c:v>Жилищно-коммунальное хозяйство</c:v>
                </c:pt>
                <c:pt idx="9">
                  <c:v>Обслуживание государственного и муниципального долга</c:v>
                </c:pt>
                <c:pt idx="10">
                  <c:v>Межбюджетные трансферты общего характера бюджетам субъектов Российской Федерации и муниципальных образований</c:v>
                </c:pt>
              </c:strCache>
            </c:strRef>
          </c:cat>
          <c:val>
            <c:numRef>
              <c:f>Лист1!$C$7:$C$17</c:f>
              <c:numCache>
                <c:formatCode>General</c:formatCode>
                <c:ptCount val="11"/>
                <c:pt idx="0">
                  <c:v>79921.399999999994</c:v>
                </c:pt>
                <c:pt idx="1">
                  <c:v>1409.9</c:v>
                </c:pt>
                <c:pt idx="2">
                  <c:v>51443.1</c:v>
                </c:pt>
                <c:pt idx="3">
                  <c:v>568664</c:v>
                </c:pt>
                <c:pt idx="4">
                  <c:v>58556</c:v>
                </c:pt>
                <c:pt idx="5">
                  <c:v>16043.9</c:v>
                </c:pt>
                <c:pt idx="6">
                  <c:v>10990.5</c:v>
                </c:pt>
                <c:pt idx="7">
                  <c:v>398.5</c:v>
                </c:pt>
                <c:pt idx="8">
                  <c:v>3820.2</c:v>
                </c:pt>
                <c:pt idx="9">
                  <c:v>30.3</c:v>
                </c:pt>
                <c:pt idx="10">
                  <c:v>2129.6999999999998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498122442598806"/>
          <c:y val="0.14326622790884203"/>
          <c:w val="0.32890957358852635"/>
          <c:h val="0.69223953388805171"/>
        </c:manualLayout>
      </c:layout>
      <c:spPr>
        <a:ln w="12700">
          <a:prstDash val="solid"/>
        </a:ln>
      </c:spPr>
      <c:txPr>
        <a:bodyPr/>
        <a:lstStyle/>
        <a:p>
          <a:pPr>
            <a:defRPr sz="1000" kern="5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066829-1D7F-43AE-A131-2B5FC6B32264}" type="datetimeFigureOut">
              <a:rPr lang="ru-RU"/>
              <a:pPr>
                <a:defRPr/>
              </a:pPr>
              <a:t>04.06.2020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90320A4-ECE9-4F7F-9278-8405B762A8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267BE0-748A-4D24-A129-1247A1CC7A54}" type="slidenum">
              <a:rPr lang="ru-RU" alt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87B39-B833-4932-8081-D8C87740D9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323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F0FC3-6E8F-459A-9A48-75E0C1B42E8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6237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D6A47-0B86-492F-A282-EFEC897468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9986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10740-1583-4A3A-9A55-3944F6927F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9335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CC9C9-654D-40B3-8013-029E07D920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0461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9CC7-069B-4B9A-A53D-011C142717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634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5196D-8861-40AF-BA37-10B44751E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2717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35646-5B70-4B12-9BAC-C24A754A52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909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9EFF-97F6-4519-BFED-22DCE370D9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5946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fld id="{4CD7F63D-66BE-4C90-9ABA-B027FDB00E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0486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79ED7-2B2F-4A68-B6B9-90864441BF5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6939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741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3B3BB"/>
                </a:solidFill>
              </a:defRPr>
            </a:lvl1pPr>
          </a:lstStyle>
          <a:p>
            <a:fld id="{CCED3562-BFB5-480F-AF56-65BC702CC09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2" r:id="rId1"/>
    <p:sldLayoutId id="2147486434" r:id="rId2"/>
    <p:sldLayoutId id="2147486443" r:id="rId3"/>
    <p:sldLayoutId id="2147486435" r:id="rId4"/>
    <p:sldLayoutId id="2147486436" r:id="rId5"/>
    <p:sldLayoutId id="2147486437" r:id="rId6"/>
    <p:sldLayoutId id="2147486438" r:id="rId7"/>
    <p:sldLayoutId id="2147486444" r:id="rId8"/>
    <p:sldLayoutId id="2147486439" r:id="rId9"/>
    <p:sldLayoutId id="2147486440" r:id="rId10"/>
    <p:sldLayoutId id="21474864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anose="020B0604020202020204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rdk-ershov.srt.muzkult.ru/media/2019/08/27/1264345159/_DSC0529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http://rdk-ershov.srt.muzkult.ru/media/2019/08/27/1264345093/_DSC0838.JPG" TargetMode="External"/><Relationship Id="rId17" Type="http://schemas.openxmlformats.org/officeDocument/2006/relationships/image" Target="../media/image29.jpeg"/><Relationship Id="rId2" Type="http://schemas.openxmlformats.org/officeDocument/2006/relationships/hyperlink" Target="http://rdk-ershov.srt.muzkult.ru/media/2019/08/27/1264345212/_DSC0609.JPG" TargetMode="External"/><Relationship Id="rId16" Type="http://schemas.openxmlformats.org/officeDocument/2006/relationships/hyperlink" Target="http://rdk-ershov.srt.muzkult.ru/media/2019/08/27/1264345164/_DSC059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dk-ershov.srt.muzkult.ru/media/2019/08/27/1264345184/_DSC0689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5" Type="http://schemas.openxmlformats.org/officeDocument/2006/relationships/image" Target="../media/image28.jpeg"/><Relationship Id="rId10" Type="http://schemas.openxmlformats.org/officeDocument/2006/relationships/hyperlink" Target="http://rdk-ershov.srt.muzkult.ru/media/2019/08/27/1264345167/_DSC0586.JPG" TargetMode="External"/><Relationship Id="rId4" Type="http://schemas.openxmlformats.org/officeDocument/2006/relationships/hyperlink" Target="http://rdk-ershov.srt.muzkult.ru/media/2019/08/27/1264345191/_DSC0735.JPG" TargetMode="External"/><Relationship Id="rId9" Type="http://schemas.openxmlformats.org/officeDocument/2006/relationships/image" Target="../media/image25.jpeg"/><Relationship Id="rId14" Type="http://schemas.openxmlformats.org/officeDocument/2006/relationships/hyperlink" Target="http://rdk-ershov.srt.muzkult.ru/media/2019/08/27/1264345166/_DSC0581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837" y="424227"/>
            <a:ext cx="1419225" cy="1859980"/>
          </a:xfrm>
          <a:prstGeom prst="rect">
            <a:avLst/>
          </a:prstGeom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0" y="2714619"/>
            <a:ext cx="9191625" cy="41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339975" y="2708275"/>
            <a:ext cx="3887788" cy="2862263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i="1" dirty="0" smtClean="0">
                <a:solidFill>
                  <a:schemeClr val="tx1"/>
                </a:solidFill>
              </a:rPr>
              <a:t>  </a:t>
            </a:r>
            <a:br>
              <a:rPr lang="ru-RU" altLang="ru-RU" sz="2400" i="1" dirty="0" smtClean="0">
                <a:solidFill>
                  <a:schemeClr val="tx1"/>
                </a:solidFill>
              </a:rPr>
            </a:br>
            <a:r>
              <a:rPr lang="ru-RU" altLang="ru-RU" sz="2400" dirty="0" smtClean="0">
                <a:solidFill>
                  <a:schemeClr val="tx1"/>
                </a:solidFill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</a:rPr>
            </a:br>
            <a:endParaRPr lang="ru-RU" altLang="ru-RU" sz="2400" dirty="0" smtClean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769583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Отчет об исполнении бюджета для граждан Ершовского муниципального района Саратовской области за 2019 год </a:t>
            </a:r>
          </a:p>
          <a:p>
            <a:pPr algn="ctr">
              <a:defRPr/>
            </a:pPr>
            <a:endParaRPr lang="ru-RU" sz="3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714356"/>
            <a:ext cx="9001156" cy="58477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2019 год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всех форм собственности произведено продукции сельского хозяйства на сумму 6109,7 млн. руб.  или 110%  к уровню прошлого  года.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хозяйствах района всех форм собственности содержится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12,3 тыс. голов крупного рогатого скота, в том числе 6,4 тыс. голов коров,  3,4 тыс. голов свиней,  18,9 тыс. голов овец, 30,7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голов птицы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Хозяйствами  произведено 26,2 тыс. тонн молока (103,8% к уровню 2018 года),  3,6 тыс. тонн мяса (105,6% к уровню прошлого года), яиц  6,3  млн. штук (100,2% к уровню прошлого года).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 2019 год на счета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сельхозтоваропроизводителей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перечислено более 107,1  млн. руб.  государственной поддержки.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муниципальном образовании наличие потенциально орошаемых земель составляет 20,8 тыс. га, применяется по назначению 2,9 тыс. га орошаемых земель, что составляет 14%.</a:t>
            </a:r>
            <a:r>
              <a:rPr lang="en-US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В  2019 году ООО «МТС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Ершовская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»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завершила строительство участка орошения на площади  970,5 га.</a:t>
            </a:r>
            <a:r>
              <a:rPr lang="en-US" sz="1100" dirty="0" smtClean="0">
                <a:latin typeface="Times New Roman" pitchFamily="18" charset="0"/>
                <a:ea typeface="Droid Sans Fallback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Установлено 8 дождевальных машин «ZIMMATIK», смонтированы полиэтиленовые трубопроводы.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ea typeface="Droid Sans Fallback"/>
                <a:cs typeface="Times New Roman" pitchFamily="18" charset="0"/>
              </a:rPr>
              <a:t>    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ИП глава КФХ Ким Д.А., на участке орошения на площади 150 га была установлена система капельного орошения, проводится полив овощных культур.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событий года стало -  ООО «МТС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на базе бывшего ремзавода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организовало реконструкцию помещений для капитального ремонта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энергонасыщенных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тракторов и комбайнов. Объем инвестиций составит 90 млн. руб. Будет создано 50 рабочих мест.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2017 году ООО «МТС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Ершовская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приступило к инвестиционному проекту по созданию собственной ремонтной базы, для чего были приобретения помещения бывшего завода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Кировец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 </a:t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здесь заканчивается реконструкция корпуса, смонтировано отопление, установлены кран-балки в цехе ремонта, подключена электроэнергия, подведён газ, проведено благоустройство территории. Отремонтированы и сданы в эксплуатацию административно-бытовое здание, гостиница и общежитие для механизаторов. Рядом с заводом с помощью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Гостехнадзора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обустроен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трактородром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испытаний машин и обучения специалистов. В новых цехах одновременно может проводиться ремонт и переоснащение до 60 тракторов К-700А, К-744.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  Насосными станциями ФГБУ «Управление «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Саратовмелиоводхоз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» на весенний период подача воды осуществлялась в Декабристское,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Миусское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,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Новокраснянское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 муниципальные образования  в  1 водохранилище и 5 прудов.	 Объем подачи воды составил 4499,6 тыс. м</a:t>
            </a:r>
            <a:r>
              <a:rPr kumimoji="0" lang="ru-RU" sz="1100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3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Droid Sans Fallback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Потребительский рынок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является одной из самых развивающихся и востребованных отраслей экономики, в целях реализации на территории района полномочия обеспечения поселений,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общественным питанием и торговли,  действует 301 объект розничной торговли и 22 объекта общественного питания.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Оборот розничной торговли  составил 2422,8 млн. руб. или 102,9 % к уровню прошлого года (</a:t>
            </a:r>
            <a:r>
              <a:rPr kumimoji="0" lang="ru-RU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2259,0</a:t>
            </a:r>
            <a:r>
              <a:rPr lang="ru-RU" sz="11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млн. руб.-2018 г.)</a:t>
            </a:r>
            <a:r>
              <a:rPr kumimoji="0" lang="ru-RU" sz="11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оборот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общественного питания  – 89,0 млн. руб. или  95,9% к уровню прошлого года.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отчетном периоде не могли остаться без внимания  вопросы, связанные с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дорожной деятельностью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  отношении автомобильных дорог.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муниципальной программы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«Развитие транспортной системы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района» 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 2019 год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выполнены следующие мероприятия на сумму 27016,5 тыс. руб.: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зимнее и летнее содержание дорог района, освоено 3620,9 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руб.;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18097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ямочный ремонт дорог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района, освоено  6241,1 тыс. руб.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lang="ru-RU" sz="11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же в рамках данной программы на средства предоставленной субсидии в 2019 году в размере 9000,9 тыс. руб.  выполнены работы по ремонту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автоподъездов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п.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Тулайково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с. Нестерово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1387" cy="432048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  <a:cs typeface="Tahoma" pitchFamily="34" charset="0"/>
              </a:rPr>
              <a:t>Доходы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Объект 3"/>
          <p:cNvSpPr txBox="1">
            <a:spLocks noGrp="1"/>
          </p:cNvSpPr>
          <p:nvPr>
            <p:ph idx="1"/>
          </p:nvPr>
        </p:nvSpPr>
        <p:spPr>
          <a:xfrm>
            <a:off x="88482" y="769403"/>
            <a:ext cx="3187374" cy="3754874"/>
          </a:xfr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algn="ctr">
              <a:buFont typeface="Wingdings 2" panose="05020102010507070707" pitchFamily="18" charset="2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9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36512" indent="0"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лиц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акцизов на автомобильный и прямогонный бензин, дизельное топливо, моторные масла для дизельных и (или) карбюраторных (инжекторных) двигателей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Налоги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совокупный доход</a:t>
            </a:r>
          </a:p>
          <a:p>
            <a:pPr marL="36512" indent="0">
              <a:buNone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Государственная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пошлина по делам, рассматриваемым в судах общей юрисдикции, мировыми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38577" y="769403"/>
            <a:ext cx="3316830" cy="45858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>
              <a:defRPr/>
            </a:pPr>
            <a:endParaRPr lang="ru-RU" sz="16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использование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негативное воздействие на окружающую среду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 получателями средств бюджетов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имущества, находящегося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участков, находящихся в муниципальной собственности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ущерба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8780" y="771509"/>
            <a:ext cx="2156319" cy="3693319"/>
          </a:xfrm>
          <a:prstGeom prst="rect">
            <a:avLst/>
          </a:prstGeom>
          <a:solidFill>
            <a:schemeClr val="accent3"/>
          </a:solidFill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3">
                <a:shade val="30000"/>
                <a:satMod val="2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безвозмездные поступления от юридических и физических лиц</a:t>
            </a:r>
          </a:p>
        </p:txBody>
      </p:sp>
    </p:spTree>
    <p:extLst>
      <p:ext uri="{BB962C8B-B14F-4D97-AF65-F5344CB8AC3E}">
        <p14:creationId xmlns="" xmlns:p14="http://schemas.microsoft.com/office/powerpoint/2010/main" val="18870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116632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Объем и структура налоговых и неналоговых доходов в динамике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7694945"/>
              </p:ext>
            </p:extLst>
          </p:nvPr>
        </p:nvGraphicFramePr>
        <p:xfrm>
          <a:off x="179512" y="857232"/>
          <a:ext cx="8607330" cy="1424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053">
                  <a:extLst>
                    <a:ext uri="{9D8B030D-6E8A-4147-A177-3AD203B41FA5}">
                      <a16:colId xmlns="" xmlns:a16="http://schemas.microsoft.com/office/drawing/2014/main" val="3038899300"/>
                    </a:ext>
                  </a:extLst>
                </a:gridCol>
                <a:gridCol w="1447661">
                  <a:extLst>
                    <a:ext uri="{9D8B030D-6E8A-4147-A177-3AD203B41FA5}">
                      <a16:colId xmlns="" xmlns:a16="http://schemas.microsoft.com/office/drawing/2014/main" val="2744106012"/>
                    </a:ext>
                  </a:extLst>
                </a:gridCol>
                <a:gridCol w="1740286">
                  <a:extLst>
                    <a:ext uri="{9D8B030D-6E8A-4147-A177-3AD203B41FA5}">
                      <a16:colId xmlns="" xmlns:a16="http://schemas.microsoft.com/office/drawing/2014/main" val="2372681710"/>
                    </a:ext>
                  </a:extLst>
                </a:gridCol>
                <a:gridCol w="1593330">
                  <a:extLst>
                    <a:ext uri="{9D8B030D-6E8A-4147-A177-3AD203B41FA5}">
                      <a16:colId xmlns="" xmlns:a16="http://schemas.microsoft.com/office/drawing/2014/main" val="118655246"/>
                    </a:ext>
                  </a:extLst>
                </a:gridCol>
              </a:tblGrid>
              <a:tr h="3303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Наименование показателя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2017год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2018год 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 smtClean="0">
                          <a:solidFill>
                            <a:srgbClr val="FFFFFF"/>
                          </a:solidFill>
                          <a:latin typeface="Times New Roman"/>
                        </a:rPr>
                        <a:t>2019 </a:t>
                      </a:r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год 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3278694306"/>
                  </a:ext>
                </a:extLst>
              </a:tr>
              <a:tr h="2172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588053,7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727316.7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787868.2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497099615"/>
                  </a:ext>
                </a:extLst>
              </a:tr>
              <a:tr h="434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latin typeface="Times New Roman"/>
                        </a:rPr>
                        <a:t>Налоговые и неналоговые доходы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133750,4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156742,8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152403,5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97108381"/>
                  </a:ext>
                </a:extLst>
              </a:tr>
              <a:tr h="434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>
                          <a:solidFill>
                            <a:srgbClr val="FFFFFF"/>
                          </a:solidFill>
                          <a:latin typeface="Times New Roman"/>
                        </a:rPr>
                        <a:t>Удельный вес налоговых и неналоговых доходов %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41571645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35957" y="1747168"/>
            <a:ext cx="109716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714348" y="2500306"/>
          <a:ext cx="8072494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304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1" y="571473"/>
          <a:ext cx="8929720" cy="6256540"/>
        </p:xfrm>
        <a:graphic>
          <a:graphicData uri="http://schemas.openxmlformats.org/drawingml/2006/table">
            <a:tbl>
              <a:tblPr/>
              <a:tblGrid>
                <a:gridCol w="3965622"/>
                <a:gridCol w="1188943"/>
                <a:gridCol w="1546073"/>
                <a:gridCol w="1189688"/>
                <a:gridCol w="1039394"/>
              </a:tblGrid>
              <a:tr h="191442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565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Уточненные бюджетные назначения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Кассовое исполнение за 2019 год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%исполнения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ДОХОДЫ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127159,7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137236,6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137236,6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91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НДФЛ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87769,5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93838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93838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Акцизы на дизельное топливо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18364,2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21071,9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21071,9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ЕНВД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8990,9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9039,1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9039,1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ЕСХН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7362,8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8457,4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8457,4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Плата за патент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Госпошлина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4159,1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4622,3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4622,3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НЕНАЛОГОВЫЕ ДОХОДЫ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29583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15166,9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15166,9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749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Проценты, полученные от предоставления бюджетных кредитов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земельных участков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муниципального имущества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Прибыль МУПов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442">
                <a:tc>
                  <a:txBody>
                    <a:bodyPr/>
                    <a:lstStyle/>
                    <a:p>
                      <a:pPr algn="just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Плата за загрязнение окружающей среды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215,4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207,1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32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Продажа муниципального имущества 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266,1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283,3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283,3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Продажа земельных участков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19002,6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5517,5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5517,5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Штрафы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2845,9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2616,4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2616,4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156742,8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165915,4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152403,5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748">
                <a:tc>
                  <a:txBody>
                    <a:bodyPr/>
                    <a:lstStyle/>
                    <a:p>
                      <a:pPr algn="just" fontAlgn="t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  областного бюджета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570573,9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645358,7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635143,5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98,4</a:t>
                      </a:r>
                      <a:endParaRPr lang="ru-RU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6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Дотации бюджетам субъектов РФ и муниципальных  районов области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124215,4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125096,3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125096,3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445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бюджетам субъектов РФ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40948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59682,7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51418,1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969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 бюджетам субъектов РФ и муниципальных  образований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390945,5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396587,7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394950,9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14394,9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63991,9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63678,2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99,5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017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межбюджетные поступления   (пожертвования)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383,1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1005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Возврат остатков субвенций и субсидий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-61,9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-61,9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60">
                <a:tc>
                  <a:txBody>
                    <a:bodyPr/>
                    <a:lstStyle/>
                    <a:p>
                      <a:pPr algn="just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 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727316,7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811595,3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ts val="136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787868,2</a:t>
                      </a:r>
                      <a:endParaRPr lang="ru-RU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658" marR="3658" marT="365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8928992" cy="43204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Исполнение доходной части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360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Налоговые доходы бюджета Ершовского муниципального района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2880320" cy="7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57158" y="571480"/>
          <a:ext cx="8429684" cy="405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5" y="4643446"/>
          <a:ext cx="8143931" cy="1440303"/>
        </p:xfrm>
        <a:graphic>
          <a:graphicData uri="http://schemas.openxmlformats.org/drawingml/2006/table">
            <a:tbl>
              <a:tblPr/>
              <a:tblGrid>
                <a:gridCol w="701181"/>
                <a:gridCol w="1151804"/>
                <a:gridCol w="1235323"/>
                <a:gridCol w="1029436"/>
                <a:gridCol w="1098065"/>
                <a:gridCol w="1029436"/>
                <a:gridCol w="1898686"/>
              </a:tblGrid>
              <a:tr h="64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с/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81 930,1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10689,8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16979,6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5063,6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87 769,5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8990,9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18364,2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4159,2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7362,9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87"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93838,9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9039,1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21071.9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4622,3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8457,4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863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86738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Структура неналоговых доходов и их соотношение с аналогичными показателями 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2017-2019 </a:t>
            </a:r>
            <a:r>
              <a:rPr lang="ru-RU" sz="2000" dirty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годов представлена в графике: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4929198"/>
          <a:ext cx="8643999" cy="1717548"/>
        </p:xfrm>
        <a:graphic>
          <a:graphicData uri="http://schemas.openxmlformats.org/drawingml/2006/table">
            <a:tbl>
              <a:tblPr/>
              <a:tblGrid>
                <a:gridCol w="1143010"/>
                <a:gridCol w="1928826"/>
                <a:gridCol w="2114021"/>
                <a:gridCol w="1728619"/>
                <a:gridCol w="1729523"/>
              </a:tblGrid>
              <a:tr h="8735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использования муниципального имущества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Доходы от продажи материальных активов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Штрафы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5441,9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23790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4909,8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7253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19268,7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2845,9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6396,9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207,1</a:t>
                      </a:r>
                      <a:endParaRPr lang="ru-RU" sz="14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5800,9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2616,4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500034" y="1285860"/>
          <a:ext cx="8143932" cy="3514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4" y="1037623"/>
          <a:ext cx="8715435" cy="5634814"/>
        </p:xfrm>
        <a:graphic>
          <a:graphicData uri="http://schemas.openxmlformats.org/drawingml/2006/table">
            <a:tbl>
              <a:tblPr/>
              <a:tblGrid>
                <a:gridCol w="3638309"/>
                <a:gridCol w="1216357"/>
                <a:gridCol w="1118762"/>
                <a:gridCol w="1216357"/>
                <a:gridCol w="1525650"/>
              </a:tblGrid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      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2018 год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план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исполнения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46683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85681,1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79921.4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623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1305,0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1472,9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1409.9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33375,1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53254,6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51443.1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 </a:t>
                      </a: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2738,2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 </a:t>
                      </a: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548957,4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582541,8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568664.0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 кинематография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67134,5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60187,8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58556.0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15583,8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17192,9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16043.9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12598,5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11517,9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10990.5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Средства массовой информации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417,8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398,5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398.5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472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государственного и муниципального долга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26,2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30,3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2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30.3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9571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1679,6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2129,7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5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2129.7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  <a:tr h="311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730499,9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814407,5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789587.3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538" marR="64538" marT="776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4F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Динамика распределения расходов бюджета Ершовского муниципального района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4" y="928670"/>
          <a:ext cx="9001156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715436" cy="7969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Исполнение бюджета Ершовского муниципального района по расходам за 2019год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19" y="857235"/>
          <a:ext cx="8429684" cy="5925284"/>
        </p:xfrm>
        <a:graphic>
          <a:graphicData uri="http://schemas.openxmlformats.org/drawingml/2006/table">
            <a:tbl>
              <a:tblPr/>
              <a:tblGrid>
                <a:gridCol w="5753120"/>
                <a:gridCol w="1033491"/>
                <a:gridCol w="967306"/>
                <a:gridCol w="675767"/>
              </a:tblGrid>
              <a:tr h="828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муниципальных программ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ные ассигнования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Исполнено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1.Программа муниципального образования «Развитие образования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508352,5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501477,4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2.Программа муниципального образования «Обеспечение населения доступным  жильем и развитие жилищно-коммунальной инфраструктуры»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3.Программа муниципального образования «Культура Ершовского муниципального района»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49876,5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48244,8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96,7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4.Программа «Развитие физической культуры, спорта и молодежной политики Ершовского муниципального района»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9925,9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9453,5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95,2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5.Программа муниципального образования «</a:t>
                      </a: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Информационное общество Ершовского муниципального района»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428,1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428,1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6.Программа муниципального образования «Развитие муниципального управления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2779,5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2779,5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7.Программа муниципального образования «Развитие транспортной системы Ершовского муниципального района»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28760,9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27016,5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93,98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7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8.Программа муниципального образования «Профилактика правонарушений и терроризма, противодействие незаконному обороту наркотических средств </a:t>
                      </a: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муниципального района»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30,1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9.Программа муниципального образования «Социальная поддержка и социальное обслуживание граждан Ершовского муниципального района»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27364,6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17865,5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65,3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10.Программа муниципального образования «Повышение энергоэффективности и энергосбережения в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Ершовском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муниципальном районе»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13164,0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13164,0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 Улучшение условий и охраны труда на рабочих местах в Ершовском муниципальном районе на 2017-2020годы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71,4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Всего расходов</a:t>
                      </a: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640803,5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620580,8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96,8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4837" marR="54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429684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Сведения о расходах бюджета на реализацию муниципальных программ Ершовского муниципального района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49006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И</a:t>
            </a:r>
            <a:r>
              <a:rPr lang="ru-RU" sz="2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тоги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работы</a:t>
            </a:r>
            <a:r>
              <a:rPr lang="ru-RU" sz="2800" b="1" dirty="0">
                <a:solidFill>
                  <a:srgbClr val="002060"/>
                </a:solidFill>
                <a:latin typeface="Constantia" panose="02030602050306030303" pitchFamily="18" charset="0"/>
              </a:rPr>
              <a:t> в социальной сфере</a:t>
            </a:r>
            <a:endParaRPr lang="ru-RU" sz="2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022276" y="692696"/>
            <a:ext cx="6934200" cy="504056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115616" y="1282750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247282" y="1325144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236296" y="1297597"/>
            <a:ext cx="484188" cy="61379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2168" y="2024215"/>
            <a:ext cx="23910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17 </a:t>
            </a:r>
            <a:r>
              <a:rPr lang="ru-RU" dirty="0"/>
              <a:t>дошкольных организаций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840" y="2024214"/>
            <a:ext cx="3168352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22 </a:t>
            </a:r>
            <a:r>
              <a:rPr lang="ru-RU" dirty="0"/>
              <a:t>учреждений общего образования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1938939"/>
            <a:ext cx="208823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  </a:t>
            </a:r>
            <a:r>
              <a:rPr lang="ru-RU" dirty="0" smtClean="0"/>
              <a:t>учреждения дополнительного </a:t>
            </a:r>
            <a:r>
              <a:rPr lang="ru-RU" dirty="0"/>
              <a:t>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8" y="2782084"/>
            <a:ext cx="2774716" cy="18512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65" y="2787591"/>
            <a:ext cx="3400681" cy="19134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28" y="2857496"/>
            <a:ext cx="2267744" cy="17145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8898" y="4701040"/>
            <a:ext cx="2554276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2018-2019 учебном году всеми формами дошкольного образования охвачено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1688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возрасте от 1,5 до 7 лет, в том числе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268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ребёнок в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дошкольных группах в общеобразовательных организациях.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71802" y="4786322"/>
            <a:ext cx="3071834" cy="20159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сентября 2018-2019 учебного года в общеобразовательных организациях района обучаются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4164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11 классы в 2017-2018 учебном году завершили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выпускника, все допущены к экзаменам. </a:t>
            </a:r>
          </a:p>
          <a:p>
            <a:pPr algn="just"/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районе, по итогам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года,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медалистов федерального уровня, </a:t>
            </a:r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серебряных медалистов, получивших муниципальные медали.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72264" y="4714884"/>
            <a:ext cx="257173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2019 году 26 организаций, реализовывали дополнительные образовательные программы 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Охват дополнительным образованием детей в возрасте от 5 до 18 лет составляет 32,6%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539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Уважаемые жители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Ершовского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муниципального района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8643966" cy="5000660"/>
          </a:xfrm>
        </p:spPr>
        <p:txBody>
          <a:bodyPr/>
          <a:lstStyle/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Одна из основных целей бюджетной политики - обеспечение большей прозрачности, открытости и доступности бюджетного процесса для жителей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Одним из инструментов обеспечения прозрачности и открытости бюджетного процесса для населения является реализация проекта – открытый бюджет. «Бюджет для граждан» - это аналитический материал, разрабатываемый в целях ознакомления граждан с основными целями, задачами и приоритетными направлениями бюджетной политики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района, обоснованиями бюджетных расходов, планируемыми и достигнутыми результатами использования бюджетных ассигнований.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Надеемся, что представление бюджета в понятной и доступной форме повысит уровень общественного участия жителей в бюджетном процессе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«Бюджет для граждан» размещается на официальном сайте администрации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муниципального района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ershov.clan.su/_nw/8/2462690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07206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72066" y="0"/>
            <a:ext cx="3643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2019 году проходили итоговую аттестацию 385 выпускников 9-х классов, 2 - не допущены к сдаче итоговой аттестации (в 2018 году 394 - выпускника, 6 - не допущены).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Получили аттестаты основного общего образования 382 выпускника, из них 18 – получили аттестаты с отличием (в 2018 году - 372 выпускника, из них 13 – получили аттестаты с отличием).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3 выпускника из 2 школ (СОШ п.Целинный, СОШ п.Учебный) оставлены на повторный год обучения.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3000373"/>
            <a:ext cx="9144000" cy="194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целях обеспечения равной доступности качественного дополнительного образования для детей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года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муниципальном районе реализуется система персонифицированного финансирования дополнительного образования, подразумевающая предоставление детям именных сертификатов дополнительного образования.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1 сентября 2019 года 1872 ребёнка 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возрасте от 5 до 18 лет получали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персонифицированное дополнительное образование, в том числе 93 – по сертифицированным программам.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Общее количество работников в системе образования района – 1371 человек, в том числе педагогических – 753 человек. Имеют высшую и первую квалификационную категорию – 280 человек (37%).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4572008"/>
            <a:ext cx="9144000" cy="259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увеличение охвата дошкольным образованием 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51%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56%;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-увеличение доли школьников, обучающихся по федеральным государственным образовательным стандартам с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77,6% до 85,5%;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-доля обучающихся, получающих горячее питание, увеличилась на 2 %;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-укомплектованность образовательных учреждений педагогическими кадрами, имеющими высшее образование, составляет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90%;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-охват детей и подростков дополнительным образованием составляет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75%;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73038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-доля обучающихся, получивших аттестат о среднем общем образовании 100 %;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увеличение доли образовательных учреждений, отвечающих современным требованиям к условиям осуществления образовательного процесса на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5%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30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75409"/>
            <a:ext cx="3786181" cy="303934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6512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состоянию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января 2020 года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территории Ершовского муниципального района под опекой находится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178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 marL="36512" indent="0"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Основными причинами сиротства детей остаются семейное неблагополучие, асоциальное поведение родителей, невыполнение обязанностей по воспитанию и содержанию несовершеннолетних.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6512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Количество приёмных семей - 21 . Число приемных детей, находящихся на воспитании в приёмных семьях составило 64 ребенка.</a:t>
            </a:r>
          </a:p>
          <a:p>
            <a:pPr marL="36512" indent="0" algn="just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Число детей – сирот и детей, оставшихся без попечения родителей, нуждающихся, в обеспечении жилым помещением  составляет 178 человек.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04900" y="134865"/>
            <a:ext cx="6934200" cy="432048"/>
          </a:xfrm>
          <a:prstGeom prst="rect">
            <a:avLst/>
          </a:prstGeo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6pPr>
            <a:lvl7pPr marL="29718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7pPr>
            <a:lvl8pPr marL="34290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8pPr>
            <a:lvl9pPr marL="3886200" indent="-228600" algn="l" rtl="0" eaLnBrk="1" fontAlgn="base" latinLnBrk="0" hangingPunct="1">
              <a:spcBef>
                <a:spcPct val="0"/>
              </a:spcBef>
              <a:spcAft>
                <a:spcPct val="0"/>
              </a:spcAft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onstantia" pitchFamily="18" charset="0"/>
                <a:ea typeface="+mn-ea"/>
                <a:cs typeface="+mn-cs"/>
              </a:defRPr>
            </a:lvl9pPr>
          </a:lstStyle>
          <a:p>
            <a:pPr marL="36512" indent="0" algn="ctr" eaLnBrk="1" hangingPunct="1">
              <a:lnSpc>
                <a:spcPct val="90000"/>
              </a:lnSpc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3714752"/>
            <a:ext cx="4211237" cy="3032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57" y="675409"/>
            <a:ext cx="5368351" cy="30242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10" y="3714752"/>
            <a:ext cx="4929190" cy="3143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052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714356"/>
            <a:ext cx="66437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714356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-создание условий для равной доступности культурных благ, развития и реализации культурного и духовного потенциала каждой личности;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-поддержание стабильной общественно-политической обстановки,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общественных инициатив и целевых проектов общественных  объединений, некоммерческих организаций, направленных на гармонизацию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межнациональных отношений в ЕМР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14555"/>
            <a:ext cx="8858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культуры за 2019 года клубными учреждениями города и района проведено 16984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мероприятий. Количество присутствовавших на мероприятиях составило 454798 человек;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Клубных формирований в районе –282; в них занимается – 2870 человек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народном историко-краеведческом музее проведено 154 экскурсии, 78 выставок, 26 бесед; Посетило музей 3800 человек.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3357562"/>
            <a:ext cx="8715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Настоящим событием в культурной жизни нашего муниципального образования стало открытие летнего кинотеатра, где на большом экране все желающие теперь совершенно бесплатно могут смотреть любимые фильмы  «Золотого фонда российского кино». В канун Дня молодежи прошло торжественное открытие  скульптурной композиции А.С. Пушкина и Н.Н. Гончаровой.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июне в городском парке отдыха им. Пушкина  прошел первый фестиваль шансона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кругу друзей».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Этим летом парк им. П.С. Пушкина стал настоящим центром досуга и семейного отдыха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Borodina\Desktop\park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86322"/>
            <a:ext cx="307180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Borodina\Desktop\2a1dff4989425f1dd4988113b5ea866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786322"/>
            <a:ext cx="3143240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Borodina\Desktop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4772025"/>
            <a:ext cx="2786082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«Культура Ершовского муниципального района Саратовской области до 2020 года»</a:t>
            </a:r>
            <a:endParaRPr lang="ru-RU" altLang="ru-RU" sz="20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52863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традиционными мероприятиями: Рождество, 23 февраля, 8 марта, 9 мая, профессиональные праздники. были проведены следующие мероприятия: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традиционно в нашем районе проводятся конкурсы «Лучший клубный работник» и «Живи, мой край родной» направленные на выявление творческих, талантливых людей,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областным центром народного творчества им. Руслановой проводится ряд конкурсов, в которых наши учреждения культуры принимают активное участие. В конкурсе эстрадной песни «Золотой микрофон» и конкурсе исполнителей народной песни им. Л.А.Руслановой  приняли участие солисты учреждений культуры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района. 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особое внимание уделяется районом гармонизации межнациональных отношений, так проводятся традиционные праздники Масленица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Borodina\Desktop\P101006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"/>
            <a:ext cx="372427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14810" y="3571876"/>
            <a:ext cx="47149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году созданы 2 отряда юнармейцев. На территории района сформировано местное отделение общественной организации «Часовые родины». Волонтерами проведено 29 акций, в 12 городских акциях принимали участие. Проведено 39 мероприятий различной тематической направленности для детей и молодежи, в которых принимали участие около 2900 представителей молодежного населения района.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Удовлетворенность населения качеством представленных услуг в сфере культуры составило 80%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Borodina\Desktop\фото фин орган\_DSC04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192" y="3571876"/>
            <a:ext cx="3929089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0" y="35716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24 августа I фестиваль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подсолнухи»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собрал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земле в детском оздоровительном лагере "Дельфин"  старых и новых друзей. К этому событию готовились все сельские поселения, коллектив РДК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МР и жители города. Столы в гостеприимных шатрах, палатках, подворьях буквально ломились от всевозможных блюд, приготовленных умелыми хозяюшками. Многочисленные зрители охотно любовались авторскими работами народных умельцев. Конкурс частушек, дефиле модной одежды, выступление творческих коллективов — зрители эмоционально встречали каждый номер праздничной программы.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подсолнухи» - это яркий и вкусный фестиваль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района; подсолнечное масло, семечки, свежий мёд, - далеко не полный список фестивальной атрибутики. Символ праздника - подсолнух символизирует плодородие, единство народов, солнечный свет и духовное начало. Все значения этого символа переплелись на нашем фестивале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http://rdk-ershov.srt.muzkult.ru/media/2019/08/27/1264345212/_DSC0609.JPG.crop_144x144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228598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http://rdk-ershov.srt.muzkult.ru/media/2019/08/27/1264345191/_DSC0735.JPG.crop_144x144.jpg">
            <a:hlinkClick r:id="rId4" tooltip="&quot;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2357430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rdk-ershov.srt.muzkult.ru/media/2019/08/27/1264345184/_DSC0689.JPG.crop_144x144.jpg">
            <a:hlinkClick r:id="rId6" tooltip="&quot;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357430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http://rdk-ershov.srt.muzkult.ru/media/2019/08/27/1264345159/_DSC0529.JPG.crop_144x144.jpg">
            <a:hlinkClick r:id="rId8" tooltip="&quot;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2357430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http://rdk-ershov.srt.muzkult.ru/media/2019/08/27/1264345167/_DSC0586.JPG.crop_144x144.jpg">
            <a:hlinkClick r:id="rId10" tooltip="&quot;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4357694"/>
            <a:ext cx="257173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http://rdk-ershov.srt.muzkult.ru/media/2019/08/27/1264345093/_DSC0838.JPG.crop_144x144.jpg">
            <a:hlinkClick r:id="rId12" tooltip="&quot;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71736" y="4357694"/>
            <a:ext cx="230029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http://rdk-ershov.srt.muzkult.ru/media/2019/08/27/1264345166/_DSC0581.JPG.crop_144x144.jpg">
            <a:hlinkClick r:id="rId14" tooltip="&quot;&quot;"/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4" y="4286256"/>
            <a:ext cx="228601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://rdk-ershov.srt.muzkult.ru/media/2019/08/27/1264345164/_DSC0597.JPG.crop_144x144.jpg">
            <a:hlinkClick r:id="rId16" tooltip="&quot;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72330" y="4357694"/>
            <a:ext cx="2071670" cy="201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256"/>
            <a:ext cx="428571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86232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Рисунок 6" descr="C:\Users\Borodina\Desktop\фото фин орган\wGXGBHNpKA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785794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Прямоугольник 7"/>
          <p:cNvSpPr/>
          <p:nvPr/>
        </p:nvSpPr>
        <p:spPr>
          <a:xfrm>
            <a:off x="0" y="714356"/>
            <a:ext cx="5929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000109"/>
            <a:ext cx="57864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условий, обеспечивающих возможность гражданам систематически заниматься физической культурой и спортом; - создание условий и возможностей для успешной социализации и эффективной самореализации молодежи, развития ее потенциала в интересах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района; - создание условий для развития системы патриотического воспитания детей и молодежи;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развития потенциала молодежи.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Число жителей района систематически занимающихся физической культурой и спортом в 2019 году составило около 17,2 тыс. чел., что 6,8% больше чем в 2018году.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и подростков занимающихся в спортивных школах и секциях увеличивается на 2,8% и составило в 2019 году 480 чел.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итогам тестирования ГТО, золотой знак ГТО получили 40 чел., серебро 33 чел., бронзу 10 чел.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2019 спортсмены района принимали участие в районных и межрайонных областных соревнованиях.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программа: «Развитие физической культуры, спорта и молодежной политики Ершовского муниципального района на 2017-2020годы»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1" y="857250"/>
            <a:ext cx="3429023" cy="22859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57620" y="714356"/>
            <a:ext cx="50720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Комплексное развитие транспортной инфраструктуры и обеспечения безопасности дорожного движения, ремонта и содержания автомобильных дорог на территории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Ожидаемые результаты реализации программы: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качества, эффективности и доступности транспортного обслуживания населения и субъектов экономической деятельности муниципального района;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-обеспечение надежности и безопасности системы транспортной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инфраструктуры.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071810"/>
            <a:ext cx="3857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исполнения мероприятий по содержанию автомобильных дорог в 2019 год заключено муниципальных контрактов и договоров на сумму 8423,5 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протяженность автомобильных дорог, расположенных в черте городского поселения муниципального образования город Ершов  составляет 120,7  км.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786322"/>
            <a:ext cx="38576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зимнее содержание дорог в  2019 году из бюджета городского поселения   было выделено 1300,0 тыс. руб. Проведены работы по ямочному ремонту дорожно-уличной сети города на сумму 2500 тыс. руб. Работы проводились на улицах с интенсивным движением общественного и другого транспорта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29058" y="3143247"/>
            <a:ext cx="50006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 ямочный ремонт по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автоподъездам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населенным пунктам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Перекопновского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 и п.Прудовой. Проведены работ по укладке слоя износа на участках автомобильных дорог города: ул. Юбилейная (от перекрестка с ул. Московская до  ул. 25 Партсъезда), ул.40 лет Победы (от ул.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Новоершовской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ул. Ворошилова) на сумму 3 282,3 тыс. руб., ул. Ворошилова (от ул.40 лет Победы до пересечения с ул. Ленина) на сумму 3769,4 тыс. руб.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заключенным соглашениям с сельскими поселениями для оперативного решения вопросов содержания и ремонта дорожно-уличной сети муниципальным образованиям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были переданы соответствующие полномочия и межбюджетные трансферты.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году дорожный фонд по сельским поселениям составит в сумме 7,8 млн. руб.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9 мес. 2019 год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сельскими поселениями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выполнены работы по зимнему и летнему содержание дорог  на сумму 5850,8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«Развитие транспортной системы Ершовского муниципального района»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Borodina\Desktop\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142985"/>
            <a:ext cx="114300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0298" y="1071547"/>
          <a:ext cx="4700714" cy="1054534"/>
        </p:xfrm>
        <a:graphic>
          <a:graphicData uri="http://schemas.openxmlformats.org/drawingml/2006/table">
            <a:tbl>
              <a:tblPr/>
              <a:tblGrid>
                <a:gridCol w="2165139"/>
                <a:gridCol w="1268426"/>
                <a:gridCol w="1267149"/>
              </a:tblGrid>
              <a:tr h="1383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Ресурсное обеспечение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реализации муниципальной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latin typeface="yandex-sans"/>
                          <a:ea typeface="Times New Roman"/>
                          <a:cs typeface="Times New Roman"/>
                        </a:rPr>
                        <a:t>программы, тыс.руб.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2218,7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2779,5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" y="2643182"/>
          <a:ext cx="8929715" cy="3786214"/>
        </p:xfrm>
        <a:graphic>
          <a:graphicData uri="http://schemas.openxmlformats.org/drawingml/2006/table">
            <a:tbl>
              <a:tblPr/>
              <a:tblGrid>
                <a:gridCol w="8929715"/>
              </a:tblGrid>
              <a:tr h="37862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программы: Повышение качества и эффективности административно- управленческих процессов, повышение уровня удовлетворенности населения предоставляемыми муниципальными услугами, содействие созданию комфортных условий проживания во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всех</a:t>
                      </a:r>
                      <a:r>
                        <a:rPr lang="ru-RU" sz="1400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населенных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пунктах, содействие органам местного самоуправления поселений в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реализации полномочий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определенных законодательством;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условий для развития и совершенствования муниципальной службы в органах местного самоуправления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района;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эффективной системы подготовки, переподготовки и повышения квалификации кадров для работы в органах местного самоуправления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Ершовского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муниципального района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Администрация района оказывает муниципальные услуги населению. В реестре значится 56 муниципальных услуг. Через МФЦ оказывается 23 муниципальной услуги. На сайте размещается нормативно-правовые акты.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 АК «Имущество» для эффективного учета муниципального имущества.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2019 году прошли обучение 12 специалистов администрации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618" marR="57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72560" cy="5000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«Развитие муниципального управления Ершовского муниципального района до 2020года»</a:t>
            </a:r>
            <a:endParaRPr lang="ru-RU" altLang="ru-RU" sz="1800" b="1" dirty="0" smtClean="0">
              <a:solidFill>
                <a:srgbClr val="002060"/>
              </a:solidFill>
              <a:latin typeface="Constantia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ovvolk.ru/wp-content/uploads/2019/01/%D0%AD%D0%BD%D0%B5%D1%80%D0%B3%D0%BE%D1%81%D0%B1%D0%B5%D1%80%D0%B5%D0%B6%D0%B5%D0%BD%D0%B8%D0%B5-2-1-1024x76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714356"/>
            <a:ext cx="2428891" cy="18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868" y="1142984"/>
            <a:ext cx="52149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рационального использования топливно-энергетических ресурсов и снижение энергоемкости муниципального продукта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40% к 2020 году</a:t>
            </a:r>
          </a:p>
        </p:txBody>
      </p:sp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2571744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реализации мероприятий муниципальной программы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Энергосбережение и    повышение  энергетической эффективности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на   2011- 2020 годы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счет иных межбюджетных трансфертов в сумме 12,7 млн. руб.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(местный бюджет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580,0 тыс. руб.) проводятся работы по установке 4-х модульных котельных на объекты социальной сферы МДОУ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Тополек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МБУК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Районный дом культуры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МБУК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центральная библиотека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БТИ, административные здания по ул. Интернациональная, д.7, 9, 26, осуществлявшие ранее централизованное теплоснабжение от котельной №6, которая на сегодняшний день выработала свой ресурс.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проводятся заключительные строительно-монтажные работы. Освоено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7346,2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т.ч. местный бюджет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446,0 тыс. руб.)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В текущем 2019 году в рамках муниципальной программы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г.Ершов на 2011-2020 годы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софинансировании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местного бюджета в размере 22,4 млн. руб. и средств собственников жилых помещений запланирован переведено на индивидуальное отопление 504 абонента в 14 многоквартирных домах по ул.Космонавтов и Мелиоративной, отапливаемых котельной № 1 МУП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Городское хозяйство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настоящее время строительно-монтажные работы завершены, освоено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6309,3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тыс. руб.           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На 2019 год был запланирован капитальный ремонт кровли 6 МКД. В настоящее время ведутся работы по разработке проектно-сметной документации по 4 МКД. По 2 МКД 18.10.2019 года заключены договоры на выполнение работ по капитальному ремонту кровли, выполнение работ перенесено  на 2020 год в связи с погодными условиями. Объявлены аукционы по 8 МКД, включенным в краткосрочный план на 2020 год,   по определению организации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проектировщ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ика на выполнение работ по разработке ПСД.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5720" y="0"/>
            <a:ext cx="8572560" cy="64291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«Повышение энергоэффективности и энергосбережения Ершовского муниципального района до 2020 года»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1736" y="642918"/>
            <a:ext cx="6357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жильем молодых семей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Задачи: - удовлетворение потребностей молодых семей, нуждающихся в улучшении жилищных условий в доступном  и комфортном жилье;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нормативное, правовое  и методологическое обеспечение мероприятий по улучшению жилищных условий молодых семей,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и внедрение финансовых и организационных механизмов оказания поддержки молодым семьям, нуждающимся в улучшении жилищных условий.</a:t>
            </a:r>
          </a:p>
          <a:p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357430"/>
            <a:ext cx="87154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молодых семьи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получила жилищный сертификат  на приобретение жилья на сумму 740,9 тыс. руб., в том числе за счет местного бюджета 50 тыс. руб.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378619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Соблюдение требований законодательства по охране труда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муниципальном районе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786322"/>
            <a:ext cx="1500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Целевые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эффективности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357694"/>
            <a:ext cx="7358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Доля рабочих мест, на которых проведена специальная оценка условий труда, в общем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количестве рабочих мест, подлежащих специальной оценке условий труда;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Доля работников, прошедших обучение по охране труда в специализированных организациях, к планируемой их численности в отчетном периоде;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3.Доля работников, прошедших медицинское освидетельствование (диспансеризацию), в общей численности работников, подлежащих обязательным периодическим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Медицинским (диспансеризации) в отчетном периоде.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2019 году проведена специальная оценка 10 рабочих мест по условиям труда.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Проведено обучение по охране труда и пожарному минимуму 3 человека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00438"/>
            <a:ext cx="1571636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http://lgov.su/upload/000/u1/000/wpkudpq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7"/>
            <a:ext cx="2286016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14282" y="1"/>
            <a:ext cx="8715436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«Обеспечения населения доступным жильем и развитие жилищно-коммунальной инфраструктуры ЕМР до 2022 года»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14282" y="2857496"/>
            <a:ext cx="8786874" cy="5715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 «Улучшение условий и охраны труда на рабочих местах в </a:t>
            </a:r>
            <a:r>
              <a:rPr lang="ru-RU" dirty="0" err="1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 муниципальном районе на 2017-2020годы»</a:t>
            </a:r>
            <a:endParaRPr kumimoji="0" lang="ru-RU" alt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60512" y="124297"/>
            <a:ext cx="8101012" cy="5870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Что такое бюджет ?</a:t>
            </a:r>
            <a:endParaRPr lang="ru-RU" sz="3600" b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sz="half" idx="1"/>
          </p:nvPr>
        </p:nvSpPr>
        <p:spPr>
          <a:xfrm>
            <a:off x="107503" y="890338"/>
            <a:ext cx="2715773" cy="3042718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987824" y="871957"/>
            <a:ext cx="3168352" cy="36371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6300192" y="890338"/>
            <a:ext cx="2772420" cy="30427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06" y="4613645"/>
            <a:ext cx="8430158" cy="58477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–форма образования и расходования денежных средств, предназначенных для финансового обеспечения задач и функций местного самоуправления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0406" y="5501659"/>
            <a:ext cx="3353482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1528" y="5519542"/>
            <a:ext cx="3204468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превышает доходную, то бюджет формируется с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</a:p>
        </p:txBody>
      </p:sp>
      <p:pic>
        <p:nvPicPr>
          <p:cNvPr id="13" name="Picture 14" descr="http://www.kz.all.biz/img/kz/service_catalog/small/728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302946"/>
            <a:ext cx="1417315" cy="124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857232"/>
            <a:ext cx="178591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857233"/>
            <a:ext cx="6572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- Снижение уровня незаконного потребления наркотиков жителями района, а также количества преступлений, связанных с незаконным оборотом наркотических средств и психотропных веществ; 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совершенствование системы профилактики правонарушений с целью укрепления правопорядка и обеспечения общественной безопасности граждан; - снижение уровня преступности</a:t>
            </a:r>
          </a:p>
          <a:p>
            <a:pPr algn="just">
              <a:buFontTx/>
              <a:buChar char="-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571876"/>
            <a:ext cx="2143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3116"/>
            <a:ext cx="9144000" cy="188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акция под девизом «20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век-без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наркотиков». Администрацией совместно с сотрудниками полиции были проведены 8 рейдов в места проведения досуга молодежи.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2 встречи сотрудников правоохранительных органов с учащимися школ по разъяснению законодательства связанных с незаконным оборотом наркотиков.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4 рейда по предупреждению реализации  смесей, не отвечающих требований безопасности для жизни и здоровья граждан. В газету «Степной край» даны две информации по первичной профилактике наркомании среди жителей района.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Проведена операция «Мак» направленная на выявление незаконных посевов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наркокультур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9066"/>
            <a:ext cx="8858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Особое место уделяется военно-патриотическому воспитанию детей и молодежи. В прошедшем году созданы 2 отряда юнармейцев. 40 юнармейцам школ № 1 и 3 в торжественной обстановке вручены удостоверения и красные береты – символ движения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юнармии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Ребята приняли активное участие в акциях «Бессмертный полк», «Георгиевская ленточка», встреча ретро- поезда времен ВОВ, мероприятиях, посвященных  30 -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начала боевых действий на Северном Кавказе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7207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городском кладбище прошла военно-патриотическая акция «Горсть памяти». В рамках проведения Всероссийской военно-патриотической акции «Горсть памяти», посвященной празднованию 75-летия Победы в Великой Отечественной войне, был осуществлен забор земли с места воинского захоронения в специальный контейнер «солдатский кисет», который в дальнейшем с воинскими почестями разместят в гильзах артиллерийских снарядов и установят в городе Кубинка Московской области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историко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мемориальном комплексе Главного храма Вооруженных сил РФ воинов погибших в ВОВ.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42844" y="0"/>
            <a:ext cx="8858312" cy="7857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«Профилактика правонарушений и терроризма, противодействие незаконному обороту наркотических средств Ершовского муниципального района до  2020 года»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786842" cy="6072206"/>
          </a:xfrm>
        </p:spPr>
        <p:txBody>
          <a:bodyPr/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программы:- повышение качества жизни отдельных категорий граждан ЕМР;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-создание условий для отдыха и оздоровление детей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14884"/>
            <a:ext cx="3286116" cy="2143116"/>
          </a:xfrm>
          <a:prstGeom prst="rect">
            <a:avLst/>
          </a:prstGeom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428736"/>
            <a:ext cx="500062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 базе 15 общеобразовательных организаций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в 3 смены была организована работа летних  оздоровительных лагерей с дневным пребыванием детей с общим охватом 247 детей. На организацию работы лагерей с дневным пребыванием детей выделено из муниципального бюджета 619,2 тыс. руб.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2019 году  за счёт средств муниципального бюджета 37 обучающихся оздоровлены в МАУ ЗДОЛ «Дельфин» г.Ершова. На приобретение путевок направлено  461,8 тыс. руб. </a:t>
            </a: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занятости и социальной поддержки подростков в возрасте от 14 до 18 лет на базе общеобразовательных организаций в 2019 году было создано 152 временных рабочих места. Приоритетом при трудоустройстве пользуются дети из семей, нуждающихся в социальной поддержке государства. В том числе, трудоустроены 3 подростка, состоящих на учёте в ГДН ОМВД. Из муниципального бюджета направлено 200,0 тыс. руб. на организацию временных рабочих мест для подростков</a:t>
            </a:r>
            <a:endParaRPr lang="ru-RU" sz="1200" dirty="0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3214678" y="4286256"/>
            <a:ext cx="592932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районе зарегистрировано 27121 получателей мер социальной поддержки для семей с детьми, которым произведены выплаты  на сумму 142.8 млн. руб. (101,0 % к уровню   2018 г.).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оздоровление детей, всего за 2019 год по состоянию на 01 сентября, согласно разнарядке Министерства социального развития Саратовской  области, на отдых и оздоровление было направлено 387 детей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Ершовского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района, из них 146 путевок для детей из семей, находящихся в трудной жизненной ситуации: опекунские семьи 37 человек, многодетные семьи 28 человек, малообеспеченные семьи 81 человек.  По санаторно-курортному направлению оздоровления детей «диспансерной группы» предоставлено 190 путевки, что составило 75 % от общего числа обратившихся.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42844" y="142852"/>
            <a:ext cx="8786874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программа: «Социальная поддержка и социальное обслуживание граждан Ершовского муниципального района до 2020 года»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1"/>
            <a:ext cx="6500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43240" y="857233"/>
            <a:ext cx="600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гражданами и организациями преимуществ от применения информационных и телекоммуникационных технологий; обеспечение информационной открытости органов местного самоуправления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Ершовского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928802"/>
          <a:ext cx="8143932" cy="1285884"/>
        </p:xfrm>
        <a:graphic>
          <a:graphicData uri="http://schemas.openxmlformats.org/drawingml/2006/table">
            <a:tbl>
              <a:tblPr/>
              <a:tblGrid>
                <a:gridCol w="5207330"/>
                <a:gridCol w="771416"/>
                <a:gridCol w="924828"/>
                <a:gridCol w="1240358"/>
              </a:tblGrid>
              <a:tr h="3422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3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Объемы финансового обеспечения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786182" y="3357562"/>
            <a:ext cx="53578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постоянной основе размещается информация на официальном сайте администрации и поддерживается платформа в исправном состоянии.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Приобретение и установка программного обеспечения позволяет обеспечить информированность населения о деятельности администрации.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Установлена цифровая платформа обратной связи по приему обращений, сообщений и опроса граждан.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Проведено 2 опроса общественного мнения.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user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1876"/>
            <a:ext cx="3571868" cy="3286124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14282" y="142852"/>
            <a:ext cx="8786874" cy="6429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ru-RU" sz="17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Муниципальная программа «Информационное общество Ершовского муниципального района на 2017 – 2020 годы»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9508"/>
            <a:ext cx="8928992" cy="615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Социально-значимые проекты, планируемые к реализации в </a:t>
            </a:r>
            <a:r>
              <a:rPr lang="ru-RU" sz="1800" dirty="0" err="1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Ершовском</a:t>
            </a:r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 муниципальном районе Саратовской области в 2019 году</a:t>
            </a:r>
            <a:endParaRPr lang="ru-RU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0034" y="1285860"/>
            <a:ext cx="81439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федерального проекта «Современная школа» национального проекта «Образование»,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целью исполнения распоряжения Правительства Саратовской области от 29 октября 2018 года № 285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 создании Центров образования цифрового и гуманитарного профилей в общеобразовательных организациях Саратовской области, расположенных в сельской местности и малых городах», проведены  работы по ремонту  кабинетов МОУ СОШ с. Орлов – Гай и МОУ СОШ с.Рефлектор на 410, 0 тыс. руб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14686"/>
            <a:ext cx="3257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6124"/>
            <a:ext cx="38385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8822215" cy="1026352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>
                <a:solidFill>
                  <a:srgbClr val="002060"/>
                </a:solidFill>
                <a:latin typeface="Constantia" panose="02030602050306030303" pitchFamily="18" charset="0"/>
              </a:rPr>
              <a:t>Межбюджетные трансферты представляемые из бюджета Ершовского муниципального района Саратовской области в бюджеты муниципальных </a:t>
            </a:r>
            <a:r>
              <a:rPr lang="ru-RU" sz="18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образований за 2018 год</a:t>
            </a:r>
            <a:endParaRPr lang="ru-RU" sz="18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5" y="1285859"/>
          <a:ext cx="9001155" cy="5157872"/>
        </p:xfrm>
        <a:graphic>
          <a:graphicData uri="http://schemas.openxmlformats.org/drawingml/2006/table">
            <a:tbl>
              <a:tblPr/>
              <a:tblGrid>
                <a:gridCol w="181809"/>
                <a:gridCol w="1818454"/>
                <a:gridCol w="642942"/>
                <a:gridCol w="857256"/>
                <a:gridCol w="785818"/>
                <a:gridCol w="1000132"/>
                <a:gridCol w="1143008"/>
                <a:gridCol w="928694"/>
                <a:gridCol w="785818"/>
                <a:gridCol w="571504"/>
                <a:gridCol w="285720"/>
              </a:tblGrid>
              <a:tr h="274417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Наименования МО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 том числе на: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26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Субвенции на исполнение государственных полномочий по расчету и  предоставлению дотаций на выравнивание бюджетной обеспеченности поселений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трансферты, передаваемые бюджетам  сельских поселений из бюджета муниципального района на осуществление части полномочий по решению вопросов местного значения в соответствии с заключенными соглашениями по дорожной деятельности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межбюджетные трансферты , передаваемые бюджетам сельских поселений из бюджета муниципального района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81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Уточнен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Уточнен 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Уточнен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                Исполнено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20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Антоновское 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514,4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495,2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53.0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53,0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461,4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461,4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Декабристское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1102,0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92.0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1010,0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Марьевское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430,4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388,7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164,1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Миусское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713,9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651,1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627,9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Новокраснянское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684,3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684,3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84,4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599,9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Новорепинское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2462,7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2058,6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1917,6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1913,5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0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400,0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Новосельское</a:t>
                      </a: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1701,5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1700,8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122,3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1579,2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1578,5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5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Перекопновское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1488,8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1480,0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1394,6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1385,8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5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гЕршов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1034,2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1486" marR="314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10132,2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9676,2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1729,7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1729,7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8002,5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7946,5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7207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4" y="992955"/>
          <a:ext cx="8286806" cy="4718496"/>
        </p:xfrm>
        <a:graphic>
          <a:graphicData uri="http://schemas.openxmlformats.org/drawingml/2006/table">
            <a:tbl>
              <a:tblPr/>
              <a:tblGrid>
                <a:gridCol w="2714642"/>
                <a:gridCol w="1071570"/>
                <a:gridCol w="1071570"/>
                <a:gridCol w="1143008"/>
                <a:gridCol w="1125539"/>
                <a:gridCol w="1160477"/>
              </a:tblGrid>
              <a:tr h="376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долгового 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обязатель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</a:t>
                      </a:r>
                      <a:r>
                        <a:rPr lang="ru-RU" sz="12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тва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01.04.2019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01.07.2019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01.10.2019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 </a:t>
                      </a: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01.01.2020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долга муниципального образования субъекта РФ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0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Долговые обязательства по видам: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95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Бюджетные кредиты, привлеченные от 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других бюджетов бюджетной системы </a:t>
                      </a:r>
                      <a:b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Российской Федерации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</a:t>
                      </a: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28998,4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31398,4</a:t>
                      </a:r>
                      <a:endParaRPr lang="ru-RU" sz="12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8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Кредиты, полученные от кредитных организаций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Ценные бумаги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Муниципальные гарантии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8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Иные долговые обязательства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624" marR="5624" marT="5624" marB="562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149508"/>
            <a:ext cx="8928992" cy="6151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Constantia" pitchFamily="18" charset="0"/>
                <a:cs typeface="Times New Roman" panose="02020603050405020304" pitchFamily="18" charset="0"/>
              </a:rPr>
              <a:t>Сведения об объеме муниципального долга Ершовского муниципального района на 01.01.2020 г.</a:t>
            </a:r>
            <a:endParaRPr lang="ru-RU" sz="1800" dirty="0">
              <a:solidFill>
                <a:srgbClr val="002060"/>
              </a:solidFill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/>
          <a:lstStyle/>
          <a:p>
            <a:pPr marL="36512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Разработчиком информационно-аналитического материала «Открытый бюджет для граждан -  бюджет Ершовского муниципального района Саратовской области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2018 год»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финансовое управление администрации Ершовского муниципального района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Контактная информация для граждан: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413100, Саратовская область, г. Ершов, ул. Интернациональная, д. 7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 (845-64) 5-26-37,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fu_ershov@mail.ru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 с 8-00 до 17-00. </a:t>
            </a:r>
          </a:p>
          <a:p>
            <a:pPr marL="36512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5-26-26 (106) Председатель комитета по финансовым вопросам, начальник финансового управления  администрации ЕМР – Рыбалкина Татьяна Михайловна   </a:t>
            </a:r>
          </a:p>
          <a:p>
            <a:pPr marL="36512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28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04048" y="1803640"/>
            <a:ext cx="3957116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148680"/>
            <a:ext cx="396044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70360"/>
            <a:ext cx="460851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в котором осуществляется исполнение бюджета, составление и рассмотрение проекта бюджета на очередной финансовый год (очередной финансовый год и плановый период).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803640"/>
            <a:ext cx="460851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следующий за текущим финансовым годом.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2574902"/>
            <a:ext cx="46085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финансовых года, следующие за очередным финансовым годом.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3563574"/>
            <a:ext cx="87816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Отчетный финансовый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год, предшествующий текущему финансовому году.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4532327"/>
            <a:ext cx="87816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реализации прав населения муниципального образования (общественности) на участие в процессе принятия решений органами местного самоуправления посредством проведения собрания для публичного обсуждения проектов нормативных правовых актов муниципального образования и других общественно значимых вопросов.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116632"/>
            <a:ext cx="8420072" cy="36004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Гражданин, его участие в бюджетном процессе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1187624" y="591979"/>
            <a:ext cx="6934200" cy="432048"/>
          </a:xfrm>
          <a:prstGeom prst="rect">
            <a:avLst/>
          </a:prstGeom>
          <a:ln/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accent1">
                <a:shade val="30000"/>
                <a:satMod val="200000"/>
              </a:schemeClr>
            </a:contourClr>
          </a:sp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9100" indent="-382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1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555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365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90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формировать доходную  часть бюджета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720" y="1146602"/>
            <a:ext cx="5272088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451450" y="1874269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20" y="2337987"/>
            <a:ext cx="2245287" cy="1683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64084" y="4073311"/>
            <a:ext cx="527208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получатель социальных гарантий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06362" y="5257715"/>
            <a:ext cx="893013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социальные гарантии – расходная часть бюджета (образование, ЖКХ, культура, социальная политика, физическая культура и спорт и другие направления социальных гарантий населению)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451450" y="4810152"/>
            <a:ext cx="484188" cy="428625"/>
          </a:xfrm>
          <a:prstGeom prst="downArrow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64" y="5805070"/>
            <a:ext cx="1512168" cy="101012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413" y="5805070"/>
            <a:ext cx="1579395" cy="105293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22" y="5789404"/>
            <a:ext cx="1586335" cy="10529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370" y="5874816"/>
            <a:ext cx="1487220" cy="980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4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Административно-территориальное  деление 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264" y="692696"/>
            <a:ext cx="8781652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Ершовский муниципальный район состоит из одиннадцати муниципальных образований: 1 городское поселение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сельских поселений. Территория муниципального района заключается в границах, закрепленных действующим административно-территориальным устройством Саратовской области, площадью – 4300 км</a:t>
            </a:r>
            <a:r>
              <a:rPr lang="ru-RU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Административный центр района – город Ершов.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границы Ершовского муниципального района входят: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муниципальное образование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Ершов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(город Ершов; поселок Учебный; поселок Прудовой; поселок Полуденный);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сельские поселения: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Антоновское муниципальное образование, Декабристское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Марьевское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Миусское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Новокраснянское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Новорепинское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образование, Новосельское муниципальное образование,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Перекопновское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31202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Организация и проведение публичных слушаний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64" y="692696"/>
            <a:ext cx="8781652" cy="25545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28 Федерального закона от 6 октября 2003 года № 131-ФЗ "Об общих принципах организации местного самоуправления в Российской Федерации", статьей 12 Устава Ершовского муниципального района, Решением Собрания депутатов Ершовского муниципального района Саратовской области от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марта 20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296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о порядке организации и проведения публичных слушаний в Ершовском муниципальном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районе» с изменениями от 29 июня 2018 г. № 70-397,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районного Собрания «Об утверждении отчета об исполнении бюджета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района» проведены 15 мая 2020 года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является одной из форм непосредственного осуществления жителями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 местного самоуправления. Собранием депутатов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Ершовского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отчет был рассмотрен и утвержден 29 мая 2020 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75940" y="3429000"/>
            <a:ext cx="8784976" cy="50006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бюджета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264" y="4071942"/>
            <a:ext cx="8781652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 по доходам с учетом безвозмездных перечислений в отчетном периоде составило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787868,2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руб. (97,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% уточненным бюджетным назначениям отчетного периода), по расходам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789587,3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r>
              <a:rPr lang="ru-RU" sz="16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(97,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% к уточненным бюджетным назначениям отчетного периода). Превышение расходов над доходами (дефицит бюджета) составляет 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1719,1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тыс. руб.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План по доходам от продажи материальных и нематериальных активов не исполнен в связи с отсутствием участников аукционов.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4176825"/>
              </p:ext>
            </p:extLst>
          </p:nvPr>
        </p:nvGraphicFramePr>
        <p:xfrm>
          <a:off x="158800" y="5627959"/>
          <a:ext cx="8802116" cy="1121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5524">
                  <a:extLst>
                    <a:ext uri="{9D8B030D-6E8A-4147-A177-3AD203B41FA5}">
                      <a16:colId xmlns="" xmlns:a16="http://schemas.microsoft.com/office/drawing/2014/main" val="3283345710"/>
                    </a:ext>
                  </a:extLst>
                </a:gridCol>
                <a:gridCol w="1746587">
                  <a:extLst>
                    <a:ext uri="{9D8B030D-6E8A-4147-A177-3AD203B41FA5}">
                      <a16:colId xmlns="" xmlns:a16="http://schemas.microsoft.com/office/drawing/2014/main" val="3146752332"/>
                    </a:ext>
                  </a:extLst>
                </a:gridCol>
                <a:gridCol w="1745639">
                  <a:extLst>
                    <a:ext uri="{9D8B030D-6E8A-4147-A177-3AD203B41FA5}">
                      <a16:colId xmlns="" xmlns:a16="http://schemas.microsoft.com/office/drawing/2014/main" val="611458696"/>
                    </a:ext>
                  </a:extLst>
                </a:gridCol>
                <a:gridCol w="1714366">
                  <a:extLst>
                    <a:ext uri="{9D8B030D-6E8A-4147-A177-3AD203B41FA5}">
                      <a16:colId xmlns="" xmlns:a16="http://schemas.microsoft.com/office/drawing/2014/main" val="1317658949"/>
                    </a:ext>
                  </a:extLst>
                </a:gridCol>
              </a:tblGrid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1295071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653274</a:t>
                      </a:r>
                      <a:r>
                        <a:rPr lang="en-US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727316.7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787868.2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0466385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660026,6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730499.9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789587.3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661089"/>
                  </a:ext>
                </a:extLst>
              </a:tr>
              <a:tr h="278352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Профицит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(+),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Дефицит (-)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6751,7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3183.2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spc="-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1719.1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4120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5187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116633"/>
            <a:ext cx="8915052" cy="72007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Основные показатели социально-экономического развития Ершовского муниципального района Саратовской области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44" y="1071548"/>
          <a:ext cx="9001156" cy="5798081"/>
        </p:xfrm>
        <a:graphic>
          <a:graphicData uri="http://schemas.openxmlformats.org/drawingml/2006/table">
            <a:tbl>
              <a:tblPr/>
              <a:tblGrid>
                <a:gridCol w="5289562"/>
                <a:gridCol w="928062"/>
                <a:gridCol w="927408"/>
                <a:gridCol w="928062"/>
                <a:gridCol w="928062"/>
              </a:tblGrid>
              <a:tr h="2944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показателей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2018 год</a:t>
                      </a:r>
                      <a:b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bg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4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факт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исполнения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населения (тыс. чел.)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Среднесписочная численность работающих (чел.)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8602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8722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8810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детей до 18 лет (чел.)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7953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7926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34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 начисленной заработной платы работающих (тыс.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2938195,9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3112390,0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3110190,3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Среднемесячная заработная плата (руб.)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27559,6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30023,0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29419,2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97,9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Выплаты социального характера (руб.)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51555,8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42049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отгруженных товаров собственного производства, выполненных работ и услуг собственными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1670710,5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2135006,2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1405300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07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валовой продукции сельского хозяйства (млн.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5917,0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6473,2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розничной торговли (млн.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2259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2422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Оборот общественного питания (тыс.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92,3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Численность физических лиц, получающих доходы от предпринимательской и иной деятельности облагаемой налогом на доходы физических лиц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634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Чистый доход физических лиц, получающих доходы от предпринимательской и иной деятельности облагаемой налогом на доходы физических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руб.)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5005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4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доходы населения (млн.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8164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8583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8580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39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Денежные расходы и сбережения населения (млн. руб.)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6952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6442" marR="46442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429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42844" y="1000108"/>
            <a:ext cx="9001156" cy="54784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Прошедший год был сложным во всех отношениях.   Учитывая ограниченные возможности районного бюджета, администрация  приложила все усилия для того, чтобы в  полном объеме выполнить поставленные задачи на 2019 год.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социально-экономического развития в 2019 году свидетельствует о некотором улучшении экономической деятельности, что позволило сохранить достигнутый уровень жизни населения района.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Важнейшей составляющей денежных доходов населения является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заработная плата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В этой сфере отмечены положительные тенденции. За 2019 год среднемесячная зарплата работников крупных и средних предприятий составила 30075,3  рублей, что превысило этот показатель 2018 года на  106,5%.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Среднемесячная зарплата: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работников транспорта и связи  –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42392,5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рублей,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работников сферы образования) - 24106,5 рублей,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работников культуры – 28100,0 рублей.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При этом в целом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сфере занятости населения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наметилась тенденция к улучшению. Численность граждан, зарегистрированных в качестве безработных, снизилась на 16% в сравнении с 01.01.2019 г. и составила 162 человека. Уровень регистрируемой безработицы составил 0,9% от численности трудоспособного населения (на 01.01.2019 г.  – 0,9 %). Число вакансий составило 209.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 района за 2019 год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доходам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исполнен в сумме  787,9 млн. руб. (налоговые и неналоговые доходы в сумме  152,4 млн. руб.,  безвозмездные в сумме  635,5 млн. руб.), что составляет    97,1 %  к плану (811,6 млн. руб.).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Расходы  бюджета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за 2019 год составили в сумме 789,6 млн. руб.(97,0 %), в т.ч. по образованию   568,7 млн. руб. (97,6 %), культуре 58,6 млн. руб.(97,3 %), социальной политике  16,0 млн. руб. (93,3       %), физической культуре и спорту 11,0 млн. руб.(95,4 %).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рамках мероприятий направленных на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пополнение доходной части бюджета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осуществлялась работа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межведомственной  комиссий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 контролю за поступлением средств, в бюджет и во внебюджетные фонды. По итогам работы комиссии собрано 8847,5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тыс. руб.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Ведется постоянная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претензионная работа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, подготовлены 93 исковых заявлений по взысканию задолженности по арендной плате за пользование земельными участками на сумму 510,1 тыс. руб., в течение года взыскана задолженность в сумме 277,9 тыс. руб.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По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муниципальному земельному контролю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проведено 52 проверки соблюдения земельного законодательства. В ходе проверок было выявлено 13 нарушений земельного законодательства.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По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нелегальной занятости населения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прошедший год   обследовано 184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объекта, заключено 182 трудовых  договоров.         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функций местного самоуправления – эффективное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муниципального имущества и земли.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Основной составляющей неналоговых поступлений являются доходы от распоряжения и использования имущества и земельных ресурсов.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 целях увеличения  доходной части бюджета муниципального района посредством  вовлечения в оборот свободного имущества и земельных участков  в 2019 году проведено  4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открытых аукционов (по с/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землям).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Арендная плата за земельные участки при плане 7,2 млн. руб. поступила в размере 7,3 млн. руб., дополнительно получено  0,1 млн. руб.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Доходы от сдачи в аренду  муниципального имущества  получены в объеме 1,4 млн. руб. при плане 1,4 млн. руб. 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Доходы от продажи муниципального имущества и земельных участков составили 8,3 млн. руб., в том числе от продажи земли 5751,8 тыс. руб.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реализации на территории района полномочия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развития сельскохозяйственного производства в поселениях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администрацией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Ершовского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в минувшем 2019 году предоставлено: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- в долгосрочную аренду для ведения сельскохозяйственного производства сельскохозяйственным товаропроизводителям района предоставлено 1333,07  га, из них пашни  902,3 га,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80975" algn="l"/>
              </a:tabLst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собственность – 2995,6 га на сумму  5,2 млн. руб.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188641"/>
            <a:ext cx="8784976" cy="360039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Итоги социально – экономического  развития за 2019 год</a:t>
            </a:r>
            <a:endParaRPr lang="ru-RU" sz="2000" dirty="0">
              <a:solidFill>
                <a:srgbClr val="00206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12">
      <a:dk1>
        <a:sysClr val="windowText" lastClr="000000"/>
      </a:dk1>
      <a:lt1>
        <a:sysClr val="window" lastClr="FFFFFF"/>
      </a:lt1>
      <a:dk2>
        <a:srgbClr val="B4F3FE"/>
      </a:dk2>
      <a:lt2>
        <a:srgbClr val="00B0F0"/>
      </a:lt2>
      <a:accent1>
        <a:srgbClr val="BBB4FB"/>
      </a:accent1>
      <a:accent2>
        <a:srgbClr val="FF0000"/>
      </a:accent2>
      <a:accent3>
        <a:srgbClr val="6BB1C9"/>
      </a:accent3>
      <a:accent4>
        <a:srgbClr val="A246F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25909</TotalTime>
  <Words>5536</Words>
  <Application>Microsoft Office PowerPoint</Application>
  <PresentationFormat>Экран (4:3)</PresentationFormat>
  <Paragraphs>831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Техническая</vt:lpstr>
      <vt:lpstr>    </vt:lpstr>
      <vt:lpstr>Уважаемые жители Ершовского муниципального района</vt:lpstr>
      <vt:lpstr>Что такое бюджет ?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Доходы бюджета</vt:lpstr>
      <vt:lpstr>Слайд 12</vt:lpstr>
      <vt:lpstr>Слайд 13</vt:lpstr>
      <vt:lpstr>Налоговые доходы бюджета Ершовского муниципального района</vt:lpstr>
      <vt:lpstr>Структура неналоговых доходов и их соотношение с аналогичными показателями 2017-2019 годов представлена в графике:</vt:lpstr>
      <vt:lpstr>Динамика распределения расходов бюджета Ершовского муниципального района</vt:lpstr>
      <vt:lpstr>Исполнение бюджета Ершовского муниципального района по расходам за 2019год</vt:lpstr>
      <vt:lpstr>Сведения о расходах бюджета на реализацию муниципальных программ Ершовского муниципального района</vt:lpstr>
      <vt:lpstr>Итоги работы в социальной сфере</vt:lpstr>
      <vt:lpstr>Слайд 20</vt:lpstr>
      <vt:lpstr>Слайд 21</vt:lpstr>
      <vt:lpstr>Муниципальная программа «Культура Ершовского муниципального района Саратовской области до 2020 года»</vt:lpstr>
      <vt:lpstr>Слайд 23</vt:lpstr>
      <vt:lpstr>Слайд 24</vt:lpstr>
      <vt:lpstr>Муниципальная программа: «Развитие физической культуры, спорта и молодежной политики Ершовского муниципального района на 2017-2020годы»</vt:lpstr>
      <vt:lpstr>Муниципальная программа «Развитие транспортной системы Ершовского муниципального района»</vt:lpstr>
      <vt:lpstr>муниципальная программа «Развитие муниципального управления Ершовского муниципального района до 2020года»</vt:lpstr>
      <vt:lpstr>Слайд 28</vt:lpstr>
      <vt:lpstr>Слайд 29</vt:lpstr>
      <vt:lpstr>Слайд 30</vt:lpstr>
      <vt:lpstr>Слайд 31</vt:lpstr>
      <vt:lpstr>Слайд 32</vt:lpstr>
      <vt:lpstr>Социально-значимые проекты, планируемые к реализации в Ершовском муниципальном районе Саратовской области в 2019 году</vt:lpstr>
      <vt:lpstr>Межбюджетные трансферты представляемые из бюджета Ершовского муниципального района Саратовской области в бюджеты муниципальных образований за 2018 год</vt:lpstr>
      <vt:lpstr>Сведения об объеме муниципального долга Ершовского муниципального района на 01.01.2020 г.</vt:lpstr>
      <vt:lpstr>Слайд 36</vt:lpstr>
    </vt:vector>
  </TitlesOfParts>
  <Company>2222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Практический опыт подключения министерства финансов Краснодарского края к государственной информационной системе о государственных и муниципальных платежах</dc:title>
  <dc:creator>Игнатьев А.В.</dc:creator>
  <cp:lastModifiedBy>Пользователь Windows</cp:lastModifiedBy>
  <cp:revision>1992</cp:revision>
  <dcterms:created xsi:type="dcterms:W3CDTF">2013-04-17T07:52:47Z</dcterms:created>
  <dcterms:modified xsi:type="dcterms:W3CDTF">2020-06-04T07:31:37Z</dcterms:modified>
</cp:coreProperties>
</file>