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61" r:id="rId1"/>
  </p:sldMasterIdLst>
  <p:notesMasterIdLst>
    <p:notesMasterId r:id="rId36"/>
  </p:notesMasterIdLst>
  <p:sldIdLst>
    <p:sldId id="258" r:id="rId2"/>
    <p:sldId id="271" r:id="rId3"/>
    <p:sldId id="290" r:id="rId4"/>
    <p:sldId id="332" r:id="rId5"/>
    <p:sldId id="311" r:id="rId6"/>
    <p:sldId id="312" r:id="rId7"/>
    <p:sldId id="319" r:id="rId8"/>
    <p:sldId id="313" r:id="rId9"/>
    <p:sldId id="315" r:id="rId10"/>
    <p:sldId id="316" r:id="rId11"/>
    <p:sldId id="317" r:id="rId12"/>
    <p:sldId id="318" r:id="rId13"/>
    <p:sldId id="320" r:id="rId14"/>
    <p:sldId id="321" r:id="rId15"/>
    <p:sldId id="259" r:id="rId16"/>
    <p:sldId id="322" r:id="rId17"/>
    <p:sldId id="323" r:id="rId18"/>
    <p:sldId id="324" r:id="rId19"/>
    <p:sldId id="325" r:id="rId20"/>
    <p:sldId id="260" r:id="rId21"/>
    <p:sldId id="327" r:id="rId22"/>
    <p:sldId id="329" r:id="rId23"/>
    <p:sldId id="330" r:id="rId24"/>
    <p:sldId id="331" r:id="rId25"/>
    <p:sldId id="333" r:id="rId26"/>
    <p:sldId id="334" r:id="rId27"/>
    <p:sldId id="335" r:id="rId28"/>
    <p:sldId id="336" r:id="rId29"/>
    <p:sldId id="337" r:id="rId30"/>
    <p:sldId id="338" r:id="rId31"/>
    <p:sldId id="326" r:id="rId32"/>
    <p:sldId id="261" r:id="rId33"/>
    <p:sldId id="272" r:id="rId34"/>
    <p:sldId id="339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7B13F9"/>
    <a:srgbClr val="6600FF"/>
    <a:srgbClr val="FF99CC"/>
    <a:srgbClr val="F70936"/>
    <a:srgbClr val="6666FF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9741" autoAdjust="0"/>
  </p:normalViewPr>
  <p:slideViewPr>
    <p:cSldViewPr>
      <p:cViewPr varScale="1">
        <p:scale>
          <a:sx n="75" d="100"/>
          <a:sy n="75" d="100"/>
        </p:scale>
        <p:origin x="12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3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Удельный вес налоговых и неналоговых доходов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653274.9</c:v>
                </c:pt>
                <c:pt idx="1">
                  <c:v>133750.39999999999</c:v>
                </c:pt>
                <c:pt idx="2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DB-4D86-A1DF-EDD9A66E36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Удельный вес налоговых и неналоговых доходов %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738674.2</c:v>
                </c:pt>
                <c:pt idx="1">
                  <c:v>152830.6</c:v>
                </c:pt>
                <c:pt idx="2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DB-4D86-A1DF-EDD9A66E36C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Удельный вес налоговых и неналоговых доходов %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716311.6</c:v>
                </c:pt>
                <c:pt idx="1">
                  <c:v>144058.29999999999</c:v>
                </c:pt>
                <c:pt idx="2">
                  <c:v>20.100000000000001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DB-4D86-A1DF-EDD9A66E36C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Удельный вес налоговых и неналоговых доходов %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639871.19999999995</c:v>
                </c:pt>
                <c:pt idx="1">
                  <c:v>149052.4</c:v>
                </c:pt>
                <c:pt idx="2">
                  <c:v>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DB-4D86-A1DF-EDD9A66E36C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Удельный вес налоговых и неналоговых доходов %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670161.80000000005</c:v>
                </c:pt>
                <c:pt idx="1">
                  <c:v>154201.79999999999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DB-4D86-A1DF-EDD9A66E36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9637312"/>
        <c:axId val="539633376"/>
        <c:axId val="0"/>
      </c:bar3DChart>
      <c:catAx>
        <c:axId val="53963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9633376"/>
        <c:crosses val="autoZero"/>
        <c:auto val="1"/>
        <c:lblAlgn val="ctr"/>
        <c:lblOffset val="100"/>
        <c:noMultiLvlLbl val="0"/>
      </c:catAx>
      <c:valAx>
        <c:axId val="53963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963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00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44896471276419E-2"/>
          <c:y val="0.35075408261181101"/>
          <c:w val="0"/>
          <c:h val="9.4704707042457068E-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>
                <a:lumMod val="75000"/>
              </a:schemeClr>
            </a:solidFill>
            <a:ln w="1562"/>
            <a:effectLst>
              <a:outerShdw blurRad="50800" dist="50800" dir="5400000" algn="ctr" rotWithShape="0">
                <a:schemeClr val="tx1">
                  <a:lumMod val="50000"/>
                  <a:lumOff val="50000"/>
                  <a:alpha val="69000"/>
                </a:scheme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3.8636690992894185E-2"/>
                  <c:y val="-5.8821457428024314E-4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6C-44A5-BC49-7F69E1AA00EC}"/>
                </c:ext>
              </c:extLst>
            </c:dLbl>
            <c:dLbl>
              <c:idx val="1"/>
              <c:layout>
                <c:manualLayout>
                  <c:x val="-3.3875072018437901E-3"/>
                  <c:y val="-3.3942271558485052E-3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6C-44A5-BC49-7F69E1AA00E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1E6C-44A5-BC49-7F69E1AA00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-4.1666666666666671E-2"/>
                  <c:y val="9.8211143131307091E-2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6C-44A5-BC49-7F69E1AA00EC}"/>
                </c:ext>
              </c:extLst>
            </c:dLbl>
            <c:dLbl>
              <c:idx val="1"/>
              <c:layout>
                <c:manualLayout>
                  <c:x val="-4.6296296296296523E-2"/>
                  <c:y val="0.10943527377488949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6C-44A5-BC49-7F69E1AA0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1E6C-44A5-BC49-7F69E1AA00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2.7777777777779698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6C-44A5-BC49-7F69E1AA00EC}"/>
                </c:ext>
              </c:extLst>
            </c:dLbl>
            <c:dLbl>
              <c:idx val="1"/>
              <c:layout>
                <c:manualLayout>
                  <c:x val="-3.0864197530864296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6C-44A5-BC49-7F69E1AA0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8-1E6C-44A5-BC49-7F69E1AA00E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601E-3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6C-44A5-BC49-7F69E1AA00EC}"/>
                </c:ext>
              </c:extLst>
            </c:dLbl>
            <c:dLbl>
              <c:idx val="1"/>
              <c:layout>
                <c:manualLayout>
                  <c:x val="1.5432098765432401E-2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6C-44A5-BC49-7F69E1AA0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B-1E6C-44A5-BC49-7F69E1AA0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956672"/>
        <c:axId val="1"/>
        <c:axId val="0"/>
      </c:bar3DChart>
      <c:catAx>
        <c:axId val="102956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02956672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ln w="6248"/>
  </c:spPr>
  <c:txPr>
    <a:bodyPr/>
    <a:lstStyle/>
    <a:p>
      <a:pPr>
        <a:defRPr sz="881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066829-1D7F-43AE-A131-2B5FC6B32264}" type="datetimeFigureOut">
              <a:rPr lang="ru-RU"/>
              <a:pPr>
                <a:defRPr/>
              </a:pPr>
              <a:t>23.01.2019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90320A4-ECE9-4F7F-9278-8405B762A81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267BE0-748A-4D24-A129-1247A1CC7A54}" type="slidenum">
              <a:rPr lang="ru-RU" altLang="ru-RU">
                <a:solidFill>
                  <a:srgbClr val="000000"/>
                </a:solidFill>
              </a:rPr>
              <a:pPr eaLnBrk="1" hangingPunct="1"/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C09043-AA0D-4567-922F-8F2B7CCEA0E9}" type="slidenum">
              <a:rPr lang="ru-RU" altLang="ru-RU">
                <a:solidFill>
                  <a:srgbClr val="000000"/>
                </a:solidFill>
              </a:rPr>
              <a:pPr eaLnBrk="1" hangingPunct="1"/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CC0B04-F90E-4F99-8D04-E8B4A7D1E69B}" type="slidenum">
              <a:rPr lang="ru-RU" altLang="ru-RU">
                <a:solidFill>
                  <a:srgbClr val="000000"/>
                </a:solidFill>
              </a:rPr>
              <a:pPr eaLnBrk="1" hangingPunct="1"/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CC0B04-F90E-4F99-8D04-E8B4A7D1E69B}" type="slidenum">
              <a:rPr lang="ru-RU" altLang="ru-RU">
                <a:solidFill>
                  <a:srgbClr val="000000"/>
                </a:solidFill>
              </a:rPr>
              <a:pPr eaLnBrk="1" hangingPunct="1"/>
              <a:t>21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76873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CC0B04-F90E-4F99-8D04-E8B4A7D1E69B}" type="slidenum">
              <a:rPr lang="ru-RU" altLang="ru-RU">
                <a:solidFill>
                  <a:srgbClr val="000000"/>
                </a:solidFill>
              </a:rPr>
              <a:pPr eaLnBrk="1" hangingPunct="1"/>
              <a:t>31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85386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D30C316-9C98-473A-BD10-21A56706F0B7}" type="slidenum">
              <a:rPr lang="ru-RU" altLang="ru-RU">
                <a:solidFill>
                  <a:srgbClr val="000000"/>
                </a:solidFill>
              </a:rPr>
              <a:pPr eaLnBrk="1" hangingPunct="1"/>
              <a:t>32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87B39-B833-4932-8081-D8C87740D9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323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F0FC3-6E8F-459A-9A48-75E0C1B42E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237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D6A47-0B86-492F-A282-EFEC897468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986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10740-1583-4A3A-9A55-3944F6927F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354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CC9C9-654D-40B3-8013-029E07D920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461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A9CC7-069B-4B9A-A53D-011C142717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634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5196D-8861-40AF-BA37-10B44751E2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717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5646-5B70-4B12-9BAC-C24A754A52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909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9EFF-97F6-4519-BFED-22DCE370D9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946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4CD7F63D-66BE-4C90-9ABA-B027FDB00E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486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9ED7-2B2F-4A68-B6B9-90864441BF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939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1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741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3B3BB"/>
                </a:solidFill>
              </a:defRPr>
            </a:lvl1pPr>
          </a:lstStyle>
          <a:p>
            <a:fld id="{CCED3562-BFB5-480F-AF56-65BC702CC09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42" r:id="rId1"/>
    <p:sldLayoutId id="2147486434" r:id="rId2"/>
    <p:sldLayoutId id="2147486443" r:id="rId3"/>
    <p:sldLayoutId id="2147486435" r:id="rId4"/>
    <p:sldLayoutId id="2147486436" r:id="rId5"/>
    <p:sldLayoutId id="2147486437" r:id="rId6"/>
    <p:sldLayoutId id="2147486438" r:id="rId7"/>
    <p:sldLayoutId id="2147486444" r:id="rId8"/>
    <p:sldLayoutId id="2147486439" r:id="rId9"/>
    <p:sldLayoutId id="2147486440" r:id="rId10"/>
    <p:sldLayoutId id="21474864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37" y="424227"/>
            <a:ext cx="1419225" cy="1859980"/>
          </a:xfrm>
          <a:prstGeom prst="rect">
            <a:avLst/>
          </a:prstGeom>
        </p:spPr>
      </p:pic>
      <p:pic>
        <p:nvPicPr>
          <p:cNvPr id="21506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0" y="2708275"/>
            <a:ext cx="9191625" cy="414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339975" y="2708275"/>
            <a:ext cx="3887788" cy="2862263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i="1" smtClean="0">
                <a:solidFill>
                  <a:schemeClr val="tx1"/>
                </a:solidFill>
              </a:rPr>
              <a:t>  </a:t>
            </a:r>
            <a:br>
              <a:rPr lang="ru-RU" altLang="ru-RU" sz="2400" i="1" smtClean="0">
                <a:solidFill>
                  <a:schemeClr val="tx1"/>
                </a:solidFill>
              </a:rPr>
            </a:br>
            <a:r>
              <a:rPr lang="ru-RU" altLang="ru-RU" sz="2400" smtClean="0">
                <a:solidFill>
                  <a:schemeClr val="tx1"/>
                </a:solidFill>
              </a:rPr>
              <a:t/>
            </a:r>
            <a:br>
              <a:rPr lang="ru-RU" altLang="ru-RU" sz="2400" smtClean="0">
                <a:solidFill>
                  <a:schemeClr val="tx1"/>
                </a:solidFill>
              </a:rPr>
            </a:br>
            <a:endParaRPr lang="ru-RU" altLang="ru-RU" sz="240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769583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Бюджет </a:t>
            </a:r>
            <a:r>
              <a:rPr lang="ru-RU" altLang="ru-RU" sz="3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Ершовского муниципального района Саратовской области </a:t>
            </a:r>
            <a:r>
              <a:rPr lang="ru-RU" altLang="ru-RU" sz="3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 </a:t>
            </a:r>
            <a:r>
              <a:rPr lang="ru-RU" altLang="ru-RU" sz="3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2019 </a:t>
            </a:r>
            <a:r>
              <a:rPr lang="ru-RU" altLang="ru-RU" sz="3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год и </a:t>
            </a:r>
            <a:r>
              <a:rPr lang="ru-RU" altLang="ru-RU" sz="3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плановые периоды  2020 и  2021 годов</a:t>
            </a:r>
            <a:endParaRPr lang="ru-RU" sz="3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16632"/>
            <a:ext cx="8934896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Налоговая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политика. Устойчивое экономическое развитие зависит от предсказуемости внутренних экономических условий, низкой инфляции, стабильной и понятной налоговой системы.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Предполагается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основным принципом любых возможных реформ налоговой системы будет принцип фискальной нейтральности - то есть не повышение налоговой нагрузки для добросовестных налогоплательщиков.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Другим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направлением проводимых реформ налоговой политики является сокращение теневого сектора и создание равных конкурентных условий для ведения бизнеса.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политика Ершовского муниципального района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будет направлена на мобилизацию налоговых и неналоговых доходов бюджета района, на усиление администрирования налоговых и неналоговых платежей в бюджет.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Реализуемая бюджетная политика  будет решать следующие задачи: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устанавливать новые расходные обязательства только в пределах, имеющихся для их реализации финансовых ресурсов;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повышать качество планирования главными распорядителями бюджетных средств ведомственных расходов и осуществлять оценку эффективности их использования;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–жесткая экономия бюджетных средств;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–усиление финансового контроля со стороны главных распорядителей бюджетных средств и финансового органа.</a:t>
            </a:r>
          </a:p>
        </p:txBody>
      </p:sp>
    </p:spTree>
    <p:extLst>
      <p:ext uri="{BB962C8B-B14F-4D97-AF65-F5344CB8AC3E}">
        <p14:creationId xmlns:p14="http://schemas.microsoft.com/office/powerpoint/2010/main" val="78351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1387" cy="43204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  <a:cs typeface="Tahoma" pitchFamily="34" charset="0"/>
              </a:rPr>
              <a:t>Доходы бюджета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Объект 3"/>
          <p:cNvSpPr txBox="1">
            <a:spLocks noGrp="1"/>
          </p:cNvSpPr>
          <p:nvPr>
            <p:ph idx="1"/>
          </p:nvPr>
        </p:nvSpPr>
        <p:spPr>
          <a:xfrm>
            <a:off x="88482" y="769403"/>
            <a:ext cx="3187374" cy="3754874"/>
          </a:xfr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6512" indent="0"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лиц</a:t>
            </a:r>
          </a:p>
          <a:p>
            <a:pPr marL="36512" indent="0"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акцизов на автомобильный и прямогонный бензин, дизельное топливо, моторные масла для дизельных и (или) карбюраторных (инжекторных) двигателей</a:t>
            </a:r>
          </a:p>
          <a:p>
            <a:pPr marL="36512" indent="0"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совокупный доход</a:t>
            </a:r>
          </a:p>
          <a:p>
            <a:pPr marL="36512" indent="0"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Государственная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пошлина по делам, рассматриваемым в судах общей юрисдикции, мировыми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судьями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8577" y="769403"/>
            <a:ext cx="3316830" cy="45858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использование имущества, находящегося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получателями средств бюджетов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имущества, находящегося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участков, находящихся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98780" y="771509"/>
            <a:ext cx="2156319" cy="3693319"/>
          </a:xfrm>
          <a:prstGeom prst="rect">
            <a:avLst/>
          </a:prstGeom>
          <a:solidFill>
            <a:schemeClr val="accent3"/>
          </a:solidFill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3">
                <a:shade val="30000"/>
                <a:satMod val="20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безвозмездные поступления от юридических и физических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18870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85698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Планируемые поступления в бюджет на </a:t>
            </a:r>
            <a:r>
              <a:rPr lang="ru-RU" sz="1600" b="1" dirty="0" smtClean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2019 </a:t>
            </a:r>
            <a:r>
              <a:rPr lang="ru-RU" sz="1600" b="1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год и на плановый период </a:t>
            </a:r>
            <a:r>
              <a:rPr lang="ru-RU" sz="1600" b="1" dirty="0" smtClean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2020 </a:t>
            </a:r>
            <a:r>
              <a:rPr lang="ru-RU" sz="1600" b="1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и </a:t>
            </a:r>
            <a:r>
              <a:rPr lang="ru-RU" sz="1600" b="1" dirty="0" smtClean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2021 </a:t>
            </a:r>
            <a:r>
              <a:rPr lang="ru-RU" sz="1600" b="1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годов</a:t>
            </a:r>
            <a:r>
              <a:rPr lang="ru-RU" sz="1600" b="1" spc="10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155482"/>
              </p:ext>
            </p:extLst>
          </p:nvPr>
        </p:nvGraphicFramePr>
        <p:xfrm>
          <a:off x="107504" y="701413"/>
          <a:ext cx="8856984" cy="61664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80642">
                  <a:extLst>
                    <a:ext uri="{9D8B030D-6E8A-4147-A177-3AD203B41FA5}">
                      <a16:colId xmlns:a16="http://schemas.microsoft.com/office/drawing/2014/main" val="2583460192"/>
                    </a:ext>
                  </a:extLst>
                </a:gridCol>
                <a:gridCol w="1045558">
                  <a:extLst>
                    <a:ext uri="{9D8B030D-6E8A-4147-A177-3AD203B41FA5}">
                      <a16:colId xmlns:a16="http://schemas.microsoft.com/office/drawing/2014/main" val="807858193"/>
                    </a:ext>
                  </a:extLst>
                </a:gridCol>
                <a:gridCol w="1045558">
                  <a:extLst>
                    <a:ext uri="{9D8B030D-6E8A-4147-A177-3AD203B41FA5}">
                      <a16:colId xmlns:a16="http://schemas.microsoft.com/office/drawing/2014/main" val="1920650986"/>
                    </a:ext>
                  </a:extLst>
                </a:gridCol>
                <a:gridCol w="1045558">
                  <a:extLst>
                    <a:ext uri="{9D8B030D-6E8A-4147-A177-3AD203B41FA5}">
                      <a16:colId xmlns:a16="http://schemas.microsoft.com/office/drawing/2014/main" val="1508286733"/>
                    </a:ext>
                  </a:extLst>
                </a:gridCol>
                <a:gridCol w="1170293">
                  <a:extLst>
                    <a:ext uri="{9D8B030D-6E8A-4147-A177-3AD203B41FA5}">
                      <a16:colId xmlns:a16="http://schemas.microsoft.com/office/drawing/2014/main" val="1475931071"/>
                    </a:ext>
                  </a:extLst>
                </a:gridCol>
                <a:gridCol w="1169375">
                  <a:extLst>
                    <a:ext uri="{9D8B030D-6E8A-4147-A177-3AD203B41FA5}">
                      <a16:colId xmlns:a16="http://schemas.microsoft.com/office/drawing/2014/main" val="3879094294"/>
                    </a:ext>
                  </a:extLst>
                </a:gridCol>
              </a:tblGrid>
              <a:tr h="210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val="3592645658"/>
                  </a:ext>
                </a:extLst>
              </a:tr>
              <a:tr h="1506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118417,3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127159,8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133108,7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138082,3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143236,7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val="2347751914"/>
                  </a:ext>
                </a:extLst>
              </a:tr>
              <a:tr h="1506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81930,1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87769,5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90513,1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95038,7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99790,6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val="2791322922"/>
                  </a:ext>
                </a:extLst>
              </a:tr>
              <a:tr h="1506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на дизельное топливо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16979,6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18364,2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19347,7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19719,8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19719,8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val="250988044"/>
                  </a:ext>
                </a:extLst>
              </a:tr>
              <a:tr h="1506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ЕНВД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10689,8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2159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8990,9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2159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2159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21590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val="1589035594"/>
                  </a:ext>
                </a:extLst>
              </a:tr>
              <a:tr h="1506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ЕСХН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889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5063,6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889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7362,9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889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7750,0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889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7938,3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8890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8335,2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val="2530475951"/>
                  </a:ext>
                </a:extLst>
              </a:tr>
              <a:tr h="1506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патент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889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889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513,1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889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889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8890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val="778183514"/>
                  </a:ext>
                </a:extLst>
              </a:tr>
              <a:tr h="1506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Госпошлина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17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3339,1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17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4159,2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17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4097,9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17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3985,5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175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3991,1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val="895353145"/>
                  </a:ext>
                </a:extLst>
              </a:tr>
              <a:tr h="3013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175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17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17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175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val="3044803368"/>
                  </a:ext>
                </a:extLst>
              </a:tr>
              <a:tr h="1506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15333,1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29583,0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10949,6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10970,1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10965,1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val="83335551"/>
                  </a:ext>
                </a:extLst>
              </a:tr>
              <a:tr h="3013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Проценты, полученные от предоставления бюджетных кредитов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val="1009252219"/>
                  </a:ext>
                </a:extLst>
              </a:tr>
              <a:tr h="1506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земельных участков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5344,9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6392,0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val="2213023149"/>
                  </a:ext>
                </a:extLst>
              </a:tr>
              <a:tr h="1506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муниципального имущества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563,2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val="1932870971"/>
                  </a:ext>
                </a:extLst>
              </a:tr>
              <a:tr h="1646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МУПов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val="235342673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использования имущества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295,2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val="607550470"/>
                  </a:ext>
                </a:extLst>
              </a:tr>
              <a:tr h="180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загрязнение окружающей среды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215,4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val="3909344035"/>
                  </a:ext>
                </a:extLst>
              </a:tr>
              <a:tr h="1506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муниципального имущества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266,1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val="313476472"/>
                  </a:ext>
                </a:extLst>
              </a:tr>
              <a:tr h="1506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земельных участков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9370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4653,4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937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19002,6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937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937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39370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val="3197386383"/>
                  </a:ext>
                </a:extLst>
              </a:tr>
              <a:tr h="3013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24130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4911,8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2413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2845,9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2413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4757,9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2413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4767,4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24130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4763,0</a:t>
                      </a:r>
                    </a:p>
                    <a:p>
                      <a:pPr marL="24130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val="2364738819"/>
                  </a:ext>
                </a:extLst>
              </a:tr>
              <a:tr h="1506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133750,4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156742,8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144058,3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149052,4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154201,8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val="1081491489"/>
                  </a:ext>
                </a:extLst>
              </a:tr>
              <a:tr h="180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 областного бюджета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519329,5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570573,9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573310,5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509404,4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515743,9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val="225572283"/>
                  </a:ext>
                </a:extLst>
              </a:tr>
              <a:tr h="527336">
                <a:tc>
                  <a:txBody>
                    <a:bodyPr/>
                    <a:lstStyle/>
                    <a:p>
                      <a:pPr marL="8890" marR="819785" indent="889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субъектов Российской Федерации и </a:t>
                      </a:r>
                      <a:r>
                        <a:rPr lang="ru-RU" sz="10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 районов области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93682,6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124215,4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5240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124147,2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524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1043462,0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5240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86679,4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val="2393494334"/>
                  </a:ext>
                </a:extLst>
              </a:tr>
              <a:tr h="360008">
                <a:tc>
                  <a:txBody>
                    <a:bodyPr/>
                    <a:lstStyle/>
                    <a:p>
                      <a:pPr marR="289560" indent="6350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субъектов Российской Федерации и муни</a:t>
                      </a:r>
                      <a:r>
                        <a:rPr lang="ru-RU" sz="10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ципальных  образований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40797,7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40948,0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6350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46809,3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12162,0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12691,0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val="2972767092"/>
                  </a:ext>
                </a:extLst>
              </a:tr>
              <a:tr h="525208">
                <a:tc>
                  <a:txBody>
                    <a:bodyPr/>
                    <a:lstStyle/>
                    <a:p>
                      <a:pPr marL="15240" marR="648970" indent="21590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субъектов Российской Федерации и муни</a:t>
                      </a:r>
                      <a:r>
                        <a:rPr lang="ru-RU" sz="10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ципальных  образований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363833,5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390945,6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379180,5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392624,4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marL="18415"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416101,7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val="1836760132"/>
                  </a:ext>
                </a:extLst>
              </a:tr>
              <a:tr h="180004">
                <a:tc>
                  <a:txBody>
                    <a:bodyPr/>
                    <a:lstStyle/>
                    <a:p>
                      <a:pPr marR="24130" indent="-3175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20751,8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14123,1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22901,7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val="1898213607"/>
                  </a:ext>
                </a:extLst>
              </a:tr>
              <a:tr h="351558">
                <a:tc>
                  <a:txBody>
                    <a:bodyPr/>
                    <a:lstStyle/>
                    <a:p>
                      <a:pPr marR="24130" indent="-3175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бюджетов городских и сельских поселений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val="2148199338"/>
                  </a:ext>
                </a:extLst>
              </a:tr>
              <a:tr h="210083">
                <a:tc>
                  <a:txBody>
                    <a:bodyPr/>
                    <a:lstStyle/>
                    <a:p>
                      <a:pPr marR="24130" indent="-3175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поступления   (пожертвования)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val="3105120162"/>
                  </a:ext>
                </a:extLst>
              </a:tr>
              <a:tr h="1506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653274,9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727316,7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717368,8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658456,8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669945,7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20" marR="40020" marT="0" marB="0"/>
                </a:tc>
                <a:extLst>
                  <a:ext uri="{0D108BD9-81ED-4DB2-BD59-A6C34878D82A}">
                    <a16:rowId xmlns:a16="http://schemas.microsoft.com/office/drawing/2014/main" val="2002158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16632"/>
            <a:ext cx="8928992" cy="43204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Объем и структура налоговых и неналоговых доходов в динамике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847623"/>
              </p:ext>
            </p:extLst>
          </p:nvPr>
        </p:nvGraphicFramePr>
        <p:xfrm>
          <a:off x="179512" y="882830"/>
          <a:ext cx="8784976" cy="1391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4251">
                  <a:extLst>
                    <a:ext uri="{9D8B030D-6E8A-4147-A177-3AD203B41FA5}">
                      <a16:colId xmlns:a16="http://schemas.microsoft.com/office/drawing/2014/main" val="3038899300"/>
                    </a:ext>
                  </a:extLst>
                </a:gridCol>
                <a:gridCol w="1030773">
                  <a:extLst>
                    <a:ext uri="{9D8B030D-6E8A-4147-A177-3AD203B41FA5}">
                      <a16:colId xmlns:a16="http://schemas.microsoft.com/office/drawing/2014/main" val="2744106012"/>
                    </a:ext>
                  </a:extLst>
                </a:gridCol>
                <a:gridCol w="1239130">
                  <a:extLst>
                    <a:ext uri="{9D8B030D-6E8A-4147-A177-3AD203B41FA5}">
                      <a16:colId xmlns:a16="http://schemas.microsoft.com/office/drawing/2014/main" val="2372681710"/>
                    </a:ext>
                  </a:extLst>
                </a:gridCol>
                <a:gridCol w="1134493">
                  <a:extLst>
                    <a:ext uri="{9D8B030D-6E8A-4147-A177-3AD203B41FA5}">
                      <a16:colId xmlns:a16="http://schemas.microsoft.com/office/drawing/2014/main" val="118655246"/>
                    </a:ext>
                  </a:extLst>
                </a:gridCol>
                <a:gridCol w="1230870">
                  <a:extLst>
                    <a:ext uri="{9D8B030D-6E8A-4147-A177-3AD203B41FA5}">
                      <a16:colId xmlns:a16="http://schemas.microsoft.com/office/drawing/2014/main" val="3191781412"/>
                    </a:ext>
                  </a:extLst>
                </a:gridCol>
                <a:gridCol w="1425459">
                  <a:extLst>
                    <a:ext uri="{9D8B030D-6E8A-4147-A177-3AD203B41FA5}">
                      <a16:colId xmlns:a16="http://schemas.microsoft.com/office/drawing/2014/main" val="3697733748"/>
                    </a:ext>
                  </a:extLst>
                </a:gridCol>
              </a:tblGrid>
              <a:tr h="324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8694306"/>
                  </a:ext>
                </a:extLst>
              </a:tr>
              <a:tr h="193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653274,9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727316,7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717368,8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658456,8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669945,7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7099615"/>
                  </a:ext>
                </a:extLst>
              </a:tr>
              <a:tr h="387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133750,4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156742,8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144058,3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149052,4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154201,8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7108381"/>
                  </a:ext>
                </a:extLst>
              </a:tr>
              <a:tr h="387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налоговых и неналоговых доходов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1571645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35957" y="1747168"/>
            <a:ext cx="109716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74955082"/>
              </p:ext>
            </p:extLst>
          </p:nvPr>
        </p:nvGraphicFramePr>
        <p:xfrm>
          <a:off x="539552" y="2492896"/>
          <a:ext cx="8208912" cy="418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043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3600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Налоговые доходы бюджета Ершовского муниципального района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584" y="2132856"/>
            <a:ext cx="2880320" cy="7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787956"/>
              </p:ext>
            </p:extLst>
          </p:nvPr>
        </p:nvGraphicFramePr>
        <p:xfrm>
          <a:off x="107504" y="980728"/>
          <a:ext cx="8784976" cy="576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Диаграмма" r:id="rId3" imgW="11477801" imgH="5438643" progId="MSGraph.Chart.8">
                  <p:embed/>
                </p:oleObj>
              </mc:Choice>
              <mc:Fallback>
                <p:oleObj name="Диаграмма" r:id="rId3" imgW="11477801" imgH="5438643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980728"/>
                        <a:ext cx="8784976" cy="5760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63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3" y="0"/>
            <a:ext cx="8857109" cy="7969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и их соотношение с аналогичными показателями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2017-2021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представлена в графике:</a:t>
            </a: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47664" y="1124744"/>
            <a:ext cx="5544616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255127"/>
              </p:ext>
            </p:extLst>
          </p:nvPr>
        </p:nvGraphicFramePr>
        <p:xfrm>
          <a:off x="107950" y="796925"/>
          <a:ext cx="8966200" cy="598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Лист" r:id="rId4" imgW="6200721" imgH="5267323" progId="Excel.Sheet.8">
                  <p:embed/>
                </p:oleObj>
              </mc:Choice>
              <mc:Fallback>
                <p:oleObj name="Лист" r:id="rId4" imgW="6200721" imgH="5267323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l="-6108" t="-2789" r="-6805" b="-4156"/>
                      <a:stretch>
                        <a:fillRect/>
                      </a:stretch>
                    </p:blipFill>
                    <p:spPr bwMode="auto">
                      <a:xfrm>
                        <a:off x="107950" y="796925"/>
                        <a:ext cx="8966200" cy="5988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48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Динамика распределения расходов бюджета Ершовского муниципального района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738600"/>
              </p:ext>
            </p:extLst>
          </p:nvPr>
        </p:nvGraphicFramePr>
        <p:xfrm>
          <a:off x="135112" y="908720"/>
          <a:ext cx="8829376" cy="51845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22961">
                  <a:extLst>
                    <a:ext uri="{9D8B030D-6E8A-4147-A177-3AD203B41FA5}">
                      <a16:colId xmlns:a16="http://schemas.microsoft.com/office/drawing/2014/main" val="2862324283"/>
                    </a:ext>
                  </a:extLst>
                </a:gridCol>
                <a:gridCol w="1150325">
                  <a:extLst>
                    <a:ext uri="{9D8B030D-6E8A-4147-A177-3AD203B41FA5}">
                      <a16:colId xmlns:a16="http://schemas.microsoft.com/office/drawing/2014/main" val="4232806886"/>
                    </a:ext>
                  </a:extLst>
                </a:gridCol>
                <a:gridCol w="1150325">
                  <a:extLst>
                    <a:ext uri="{9D8B030D-6E8A-4147-A177-3AD203B41FA5}">
                      <a16:colId xmlns:a16="http://schemas.microsoft.com/office/drawing/2014/main" val="976045885"/>
                    </a:ext>
                  </a:extLst>
                </a:gridCol>
                <a:gridCol w="1027720">
                  <a:extLst>
                    <a:ext uri="{9D8B030D-6E8A-4147-A177-3AD203B41FA5}">
                      <a16:colId xmlns:a16="http://schemas.microsoft.com/office/drawing/2014/main" val="2045929908"/>
                    </a:ext>
                  </a:extLst>
                </a:gridCol>
                <a:gridCol w="1027720">
                  <a:extLst>
                    <a:ext uri="{9D8B030D-6E8A-4147-A177-3AD203B41FA5}">
                      <a16:colId xmlns:a16="http://schemas.microsoft.com/office/drawing/2014/main" val="1819163871"/>
                    </a:ext>
                  </a:extLst>
                </a:gridCol>
                <a:gridCol w="1150325">
                  <a:extLst>
                    <a:ext uri="{9D8B030D-6E8A-4147-A177-3AD203B41FA5}">
                      <a16:colId xmlns:a16="http://schemas.microsoft.com/office/drawing/2014/main" val="760443166"/>
                    </a:ext>
                  </a:extLst>
                </a:gridCol>
              </a:tblGrid>
              <a:tr h="274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1734071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41518,2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47226,7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48484,6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49627,7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47129,2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3154724"/>
                  </a:ext>
                </a:extLst>
              </a:tr>
              <a:tr h="5492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1948,9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1317,7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1435,4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1261,8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1261,8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7721371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31722,5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33523,8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28459,3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19780,5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19780,5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847186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2738,2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7873121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8251913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502738,6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564636,0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540335,0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503433,1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509671,7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8903677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 кинематография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42212,7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69272,7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63373,7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52781,4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53367,9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4778841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13836,6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15720,5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15501,9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14454,9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14172,0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2609054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8149,2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12759,4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10180,0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8830,0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8830,0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2058724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417,8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6912209"/>
                  </a:ext>
                </a:extLst>
              </a:tr>
              <a:tr h="5492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0267234"/>
                  </a:ext>
                </a:extLst>
              </a:tr>
              <a:tr h="1065422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17519,9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1694,4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1762,6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1810,9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1853,0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4558730"/>
                  </a:ext>
                </a:extLst>
              </a:tr>
              <a:tr h="2746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660026,6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749333,4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709768,8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spc="-2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652209,5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spc="-25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656085,7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0498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1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Предварительные итоги социально – экономического  развития за 9 месяцев 2018 года и ожидаемые итоги социально – экономического развития Ершовского муниципального района за  2018 год.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12474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наших аграриях.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524854"/>
            <a:ext cx="8928992" cy="526297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Ершовского района общая земельная площадь  составляет 383,5 тыс. га, из них пашни – 300,2 тыс. га, пастбищ – 83 тыс. га. Работают 10 сельхозпредприятий, 62 КФХ и  1 подсобное хозяйство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валовой продукции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хозяйства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сопоставимых ценах составил 2598,7 млн. руб. или 65 % к уровню прошлого года, в том числе продукции растениеводства – 2039,1 млн. руб., животноводства – 559,6 млн. руб. 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Основной сельскохозяйственной деятельностью предприятий Ершовского района является растениеводство.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 уборке урожая  задействовано: комбайнов -186, валковых жаток – 86, грузовых автомобилей – 230, тракторов с тележками для отвоза зерна – 162.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 время проведения уборочных работ  привлечено 704 механизатора.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 текущем году сельхоз товаропроизводителями были получены субсидии из федерального и областного бюджета  на общую сумму 71,1  млн. руб.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сегодняшний день, убрано зерновых зернобобовых культур на площади 120,7 тыс. га, при средней урожайности 10,8 ц с 1 га, валовой сбор составил 130 тыс. тонн.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убрано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озимая пшеница на площади 73,9 тыс. га, при средней урожайности 15,1 ц с 1 га,  валовой сбор 111,7 тыс. тонн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озимая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рожь на площади 2,1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тыс.га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средней урожайности 14,3 ц/га валовой сбор 2,9 тыс. тонн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яровая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пшеница 14,8 тыс. га, при средней урожайности 4,0 ц/га валовой сбор 5,9 тыс. тонн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960" y="0"/>
            <a:ext cx="9123040" cy="67403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нут 19,0 тыс. га, при средней урожайности 3,0 ц/га валовой сбор 5,7 тыс. тонн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просо 1,4 тыс. га, при средней урожайности 5,0 ц/га валовой сбор 0,7 тыс. тонн.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 тыс. га, при средней урожайности 5,0 ц/га валовой сбор 0,1 тыс. тонн.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горох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 тыс. га, при средней урожайности 4,0 ц/га валовой сбор 0,04 тыс. тонн.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Заготовлено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кормов :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Сено – 22000 тонн, 100%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Соломы - 111000 тонн, 102,0%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Зернофуража – 32800 тонн , 100,0%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Силоса 1000 тонн, 143%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Животноводством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районе занимаются 4 сельскохозяйственных предприятия, 14 крестьянских (фермерских) хозяйств и  свыше 9,3 тыс. личных подсобных хозяйств.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1 октября 2018 года  насчитывалось 12259 голов крупного рогатого скота (104,1 %) , в том числе коров 6582 голов (98,7%) , 3312 голов свиней (83,8%) , 19785 голов овец и коз (102,3%) , 45193 головы птицы (102,1%) по сравнению  с соответствующим периодом предыдущего года.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Хозяйствами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категорий  произведено скота и птицы на убой (в живом весе) 2172,9  т (96,5 % к соответствующему периоду 2017 года), валовой надой молока составил 20214,1 т (97,0%), получено яиц – 4646,3 тыс. штук (90,8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Завершая раздел сельского хозяйства и учитывая положение в стране, санкции,   обращаюсь к присутствующим – наш регион заинтересован на самообеспеченности основными продуктами, ежегодно весной при Министерстве С\х ведется отбор желающих  работать в данной сфере и ведется финансовая поддержка: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-семейные животноводческие фермы  (8 млн. руб.);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-начинающий фермер (1,5 млн. руб.);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-гранты для малого и среднего бизнеса (500 тыс. руб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приглашает заинтересованных лиц к сотрудничеству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960" y="0"/>
            <a:ext cx="9123040" cy="677877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Важной работой власти   является работа с инвесторами, привлечение их в наш район:</a:t>
            </a:r>
          </a:p>
          <a:p>
            <a:pPr algn="just"/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инвестиционному проекту - «Строительство солнечной электростанции в Орлов – Гайском МО» (компания ООО «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Авелар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Солар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Технолоджи»), в октябре 2018 года построена и введена в эксплуатацию 2 очередь солнечной электростанции;</a:t>
            </a:r>
          </a:p>
          <a:p>
            <a:pPr algn="just"/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инвестиционному  проекту «Развитие мелиорации сельскохозяйственных земель» в 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Кушумском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Новорепинском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Чапаевском, 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Миусском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муниципальных образованиях,  ООО «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Ждановское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течение 2016 – 2017 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приобрела в собственность и оформила в аренду  12 209 га.  Общий объем инвестиций составил  2 442,0 млн. руб. Работы по мелиорации запланированы на 2018 -2021 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инвестиционному проекту «ННК-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Саратовнефтегаздобыча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завершены масштабные работы по обустройству 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Коптевского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Ново-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Коптевского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месторождений, началась подача газа в магистральный газопровод «Мокроус-Самара-Тольятти» в объеме до 1 млн. м</a:t>
            </a:r>
            <a:r>
              <a:rPr lang="ru-RU" sz="155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сутки, построен завод и газ</a:t>
            </a:r>
            <a:r>
              <a:rPr lang="ru-RU" sz="15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сдается в ГТС «Газпром». Общий объем инвестиций по району составил  1000,0 млн. руб.,  создано  6  новых рабочих мест. В 2018 году продолжается  реализация проекта, ведется реализация проектов «Обустройство скважины №10 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Коптевского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месторождения», «Строительство поисково-оценочной скважины №1 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Крутовской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«Обустройство скважины №1 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Крутовской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Спартаковского ЛУ», «Строительство поисково-оценочной скважины №1 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Ковелинской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Базовые направления по 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импортозамещению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овощеводство,</a:t>
            </a:r>
            <a:r>
              <a:rPr lang="ru-RU" sz="15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ИП Глава КФХ Ким Д.А.  с 2013-2020 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реализует проект «Логистический центр по хранению овощей». Построено два овощехранилища,  общий объем инвестиций составил  100,0 млн. руб.,  создано  30  новых рабочих мест.</a:t>
            </a:r>
          </a:p>
          <a:p>
            <a:pPr algn="just"/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На базе  ООО «Ершовский элеватор» с 2016 года  реализуется 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инвестпроект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«Восстановление Комбикормового завода» (строительство зерносклада   и  двух складов для хранения муки).  В  2017 году  введен в эксплуатацию один склад для хранения муки,  площадь которого 2000 м2. Строительство продолжается и в 2018 году, общий объем инвестиций составил  50,0 млн. руб.,  создано  40  новых рабочих мест.</a:t>
            </a:r>
          </a:p>
          <a:p>
            <a:pPr algn="just"/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55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«МТС «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Ершовская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реализует 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инвестпроект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строительству «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Элеваторское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хозяйство с погрузкой на вагон». Общий объем инвестиций составит  200,0 млн. руб.,  20  новых рабочих мест.</a:t>
            </a:r>
          </a:p>
          <a:p>
            <a:pPr algn="just"/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2018 году  введено мелиорируемых земель: ИП глава КФХ Ким Д.А. 150 га, ООО «МТС «</a:t>
            </a:r>
            <a:r>
              <a:rPr lang="ru-RU" sz="15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Ершовская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900 га и  до конца ноября  планируется ввести 600 га.</a:t>
            </a:r>
            <a:endParaRPr lang="ru-RU" sz="15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60512" y="124297"/>
            <a:ext cx="8101012" cy="5870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Что такое бюджет ?</a:t>
            </a:r>
            <a:endParaRPr lang="ru-RU" sz="36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sz="half" idx="1"/>
          </p:nvPr>
        </p:nvSpPr>
        <p:spPr>
          <a:xfrm>
            <a:off x="107503" y="890338"/>
            <a:ext cx="2715773" cy="3042718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987824" y="871957"/>
            <a:ext cx="3168352" cy="36371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6300192" y="890338"/>
            <a:ext cx="2772420" cy="30427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0406" y="4613645"/>
            <a:ext cx="8430158" cy="58477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406" y="5501659"/>
            <a:ext cx="335348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 образует положительный остаток бюджета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41528" y="5519542"/>
            <a:ext cx="3204468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расходная часть превышает доходную, то бюджет формируется с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ДЕФИЦИТОМ</a:t>
            </a:r>
          </a:p>
        </p:txBody>
      </p:sp>
      <p:pic>
        <p:nvPicPr>
          <p:cNvPr id="13" name="Picture 14" descr="http://www.kz.all.biz/img/kz/service_catalog/small/728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302946"/>
            <a:ext cx="1417315" cy="124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100586"/>
            <a:ext cx="8784976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lvl="0" algn="ctr"/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Консолидированный бюджет </a:t>
            </a:r>
            <a:r>
              <a:rPr lang="ru-R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Ершовского района за 9 мес. 2018 года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7504" y="469918"/>
            <a:ext cx="8928992" cy="63401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  исполнен в сумме 583,6 млн. руб. (налоговые и неналоговые  доходы в сумме  164,6 млн. руб.,  безвозмездные поступления -  419,0 млн. руб.), что составляет 65,8 % к плану года (886,4 млн. руб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Кредиторская 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  консолидированного бюджета  на 01.10.2018 года составляет 74,8 млн. руб., из них 18,1 млн. руб. просроченная. </a:t>
            </a: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Бюджет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по доходам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9 мес. 2018 года исполнен в сумме 507,5 млн. руб. (налоговые и неналоговые доходы в сумме  110,6 млн. руб.,  безвозмездные в сумме 396,8 млн. руб.), что составляет  67,7 %  к плану (585,8 млн. руб.). 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составили  589,5 млн. руб. или 65,1 % к плану года (906,4 млн. руб.). Консолидированный бюджет Ершовского района продолжает сохранять социальную направленность. На социальную сферу района направлено 464,6  млн. руб.  или  78,8  %  к общим расходам. </a:t>
            </a:r>
          </a:p>
          <a:p>
            <a:pPr algn="just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 составили в сумме 508,5 млн. руб.(67,2%), в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 образованию 380,3 млн. руб. (65,9%), культуре 46,3 млн. руб.(60,8%), социальной политике 10,2 млн. руб. (77,5%), физической культуре и спорту 9,1 млн. руб.(73,8 %).</a:t>
            </a: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Сегодня, существенной проблемой практически всех муниципальных образований является низкий уровень бюджетной обеспеченности, низкий уровень собственных доходов. Среди 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проблем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исполнения консолидированного бюджета Ершовского района  за 9 мес. 2018 года  можно отметить следующие: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замедление темпов роста поступлений НДФЛ от крупных предприятий Ершовского района в связи с уменьшением фонда оплаты труда, сокращением выплат стимулирующего характера, снижением среднесписочной численности сотрудников, снижением объемов производства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Задача  работодателей   стабилизировать ситуацию на предприятиях, принять все меры по недопущению снижения поступлений налоговых платежей в бюджеты различных уровней;</a:t>
            </a:r>
          </a:p>
          <a:p>
            <a:pPr algn="just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рост налоговой базы по имущественным налогам. Причиной тому остается не оформление гражданами прав собственности на земельные участки и объекты недвижимости, расположенные на территории поселений. Администрацией  ведется работа с населением   по оформлению прав собственности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332"/>
            <a:ext cx="9144000" cy="74789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мобилизации дополнительных доходов в районный бюджет Ершовского муниципального района, бюджеты муниципальных образований ЕМР и сокращения недоимки по платежам в бюджет, администрацией ЕМР проводится постоянная претензионная работа. Два раза в месяц проводятся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межведомственных комиссий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принудительному взысканию недоимки. За 9 мес. 2018 года  проведено 9 комиссий, заслушано 69 человека, задолженность перед бюджетом у которых составила 7678,7 тыс. руб. В результате, от проведенной работы  поступило  3598,2  тыс. руб.(46,8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 за 9 мес.  2018 года свидетельствует о  том, что при всех сложностях экономической обстановки удается  сохранять достигнутый уровень жизни населения города (района).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Число занятых в экономике составило 8197 человек, что на 0,3% выше уровня полугодия прошлого года. 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Важнейшей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составляющей денежных доходов населения является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этой сфере отмечены положительные тенденции. Согласно статистических данных за 9 мес. 2018 года среднемесячная зарплата работников крупных и средних предприятий составила 32573,7 руб., что превысило этот показатель 9 мес. 2017 года на  102,4 %.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зарплата: </a:t>
            </a:r>
          </a:p>
          <a:p>
            <a:pPr algn="just"/>
            <a:r>
              <a:rPr lang="ru-RU" sz="1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сельского хозяйства – 20003 руб.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работников транспорта и связи  – 30639 руб.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работников сферы образования</a:t>
            </a:r>
            <a:r>
              <a:rPr lang="ru-RU" sz="1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31321 руб.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Прожиточный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в среднем на душу составляет 8750 руб. 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Средняя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пенсия составила 11 447  руб.</a:t>
            </a:r>
          </a:p>
          <a:p>
            <a:pPr algn="just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занятости населения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наметилась тенденция к улучшению. За содействием в трудоустройстве обратилось 403 человек. Численность безработных граждан составила 139 человек. Уровень регистрируемой безработицы составил 0,7 %. 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ежегодного плана проведения   проверок на территории МО г. Ершов за 9 мес. 2018 года проведены проверки муниципального земельного контроля. Проведено 56 проверок физических лиц, по итогам проверок было выявлено 38 нарушений, по выявленным нарушениям гражданам выданы предписания об устранении нарушений в установленном законодательством порядке.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было проведено 23 внеплановых проверок ранее выданных предписаний, по итогам проверок 13 физических лица устранили нарушение и 10 написали ходатайство о продлении срока исполнения предписания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7446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67600" cy="3460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ромышленное производство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69918"/>
            <a:ext cx="8928992" cy="17081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Промышленными предприятиями района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отгружено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 на сумму 1832,1 млн. руб., это на 129,4% больше объёма аналогичного периода прошлого года.</a:t>
            </a:r>
            <a:r>
              <a:rPr lang="ru-RU" sz="1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постоянным контролем администрации находится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потребительского рынка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9 мес. 2018 года наблюдается положительная динамика основных его показателей.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розничной торговли составил 1057,1 млн. руб., что на 102.1 % выше уровня прошлого года. 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 общественного питания составил 43,6 млн. руб., что на 111,4 % выше  уровня прошлого года. 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Оказано платных услуг  населению на сумму 320,3 млн. руб., что на 102,2 % ниже   уровня прошлого  года.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312655"/>
            <a:ext cx="5088657" cy="45125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96161" y="2312655"/>
            <a:ext cx="3840335" cy="447814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Администрация района уделяет большое внимание вопросу упорядочения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торговли алкогольной продукции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Важным направлением работы за 9 мес.   2018 года стало проведение рейдов в рамках реализации плана-графика контрольных мероприятий по проверке объектов потребительского рынка  на предмет реализации пива и алкогольной продукции в магазинах «Товары из Казахстана». Контрольные мероприятия проводились совместно с сотрудниками МУ МВД. За отчетный период проверено 126 объектов торговли, выявлены нарушения и составлены протоколы в 31 предприятии, сумма штрафов составила 593,0 тыс. руб. Снято с реализации на ответственное хранение более  85 литров  алкогольной продукции. </a:t>
            </a:r>
          </a:p>
        </p:txBody>
      </p:sp>
    </p:spTree>
    <p:extLst>
      <p:ext uri="{BB962C8B-B14F-4D97-AF65-F5344CB8AC3E}">
        <p14:creationId xmlns:p14="http://schemas.microsoft.com/office/powerpoint/2010/main" val="4120583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56041"/>
            <a:ext cx="4306912" cy="3285327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41897" y="-13976"/>
            <a:ext cx="8614691" cy="432047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Муниципальные программы</a:t>
            </a:r>
            <a:endParaRPr lang="ru-RU" sz="20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224" y="458382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федеральных и областных  программах, реализация муниципальных  программ остаётся приоритетным направлением и одним из путей привлечения финансовых ресурсов на нашу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территорию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02210" y="1334491"/>
            <a:ext cx="56940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«Развитие транспортной системы Ершовского муниципального района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9738" y="2025934"/>
            <a:ext cx="4370164" cy="37548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в рамках данной программы на средства предоставленной субсидии в 2018 году в размере 7817,4 тыс. руб.  выполнены работы по ремонту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автоподъездов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п. Мирный, с. Черная Падина, с.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Осинов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-Гай и с. Нестерово,  восстановление плотины автомобильной дороги у с.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Коптевка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заключенным соглашениям с сельскими поселениями для оперативного решения вопросов содержания и ремонта дорожно-уличной сети муниципальным образованиям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Ершовкого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были переданы соответствующие полномочия и межбюджетные трансферты.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 дорожный фонд по сельским поселениям не изменился и составил в сумме 6,4 млн. руб. За 9 мес. 2018 года сельскими поселениями выполнены работы по зимнему и летнему содержание дорог, освоено 5431,2 тыс.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984" y="2025934"/>
            <a:ext cx="4277815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мес. 2018 года выполнены следующие мероприятия: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-зимнее и летнее содержание дорог района, освоено 2681,93 тыс. руб.;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ямочный ремонт дорог Ершовского муниципального района, освоено  4637,1 тыс. руб. </a:t>
            </a:r>
          </a:p>
        </p:txBody>
      </p:sp>
    </p:spTree>
    <p:extLst>
      <p:ext uri="{BB962C8B-B14F-4D97-AF65-F5344CB8AC3E}">
        <p14:creationId xmlns:p14="http://schemas.microsoft.com/office/powerpoint/2010/main" val="34142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" y="1484784"/>
            <a:ext cx="9144000" cy="53732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828" y="182177"/>
            <a:ext cx="4234148" cy="15081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 и    повышение  энергетической эффективности Ершовского муниципального района на   2011- 2020 годы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80" y="1821508"/>
            <a:ext cx="422489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мес. 2018 года освоено 4697,6 тыс. руб.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межбюджетных трансфертов совместно с ГАУ «Агентство по повышению эффективности использования имущественного комплекса Саратовской области»  на газовое отопление переведены объекты социальной сферы МДОУ «Детский сад №7», «Солнышко», малая сцена МБУК РДК (ГДК), МОУ СОШ №4.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СОШ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с.Черная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Падина, установлена модульная котельная.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энергосервисных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контрактов, проведены мероприятия по монтажу внутренних газовых котлов в МДОУ «Гномик» и  МДОУ «Теремок»,  объекты введены в эксплуатацию.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83602" y="182177"/>
            <a:ext cx="434671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«Обеспечения населения доступным жильем и развитие жилищно-коммунальной инфраструктуры ЕМР до 2022 года»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3260" y="1733298"/>
            <a:ext cx="4412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молодая семья Ершовского района получила жилищный сертификат  на приобретение жилья на сумму 370,4 тыс. руб. </a:t>
            </a:r>
          </a:p>
        </p:txBody>
      </p:sp>
    </p:spTree>
    <p:extLst>
      <p:ext uri="{BB962C8B-B14F-4D97-AF65-F5344CB8AC3E}">
        <p14:creationId xmlns:p14="http://schemas.microsoft.com/office/powerpoint/2010/main" val="27771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67600" cy="490066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И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тоги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работы</a:t>
            </a:r>
            <a:r>
              <a:rPr lang="ru-RU" sz="2800" b="1" dirty="0">
                <a:solidFill>
                  <a:srgbClr val="002060"/>
                </a:solidFill>
                <a:latin typeface="Constantia" panose="02030602050306030303" pitchFamily="18" charset="0"/>
              </a:rPr>
              <a:t> в социальной сфере</a:t>
            </a:r>
            <a:endParaRPr lang="ru-RU" sz="28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022276" y="692696"/>
            <a:ext cx="6934200" cy="504056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6pPr>
            <a:lvl7pPr marL="29718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7pPr>
            <a:lvl8pPr marL="34290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8pPr>
            <a:lvl9pPr marL="38862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9pPr>
          </a:lstStyle>
          <a:p>
            <a:pPr marL="36512" indent="0" algn="ctr" eaLnBrk="1" hangingPunct="1">
              <a:lnSpc>
                <a:spcPct val="90000"/>
              </a:lnSpc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115616" y="1282750"/>
            <a:ext cx="484188" cy="61379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47282" y="1325144"/>
            <a:ext cx="484188" cy="61379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36296" y="1297597"/>
            <a:ext cx="484188" cy="61379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2168" y="2024215"/>
            <a:ext cx="239108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27 дошкольных организаций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1840" y="2024214"/>
            <a:ext cx="316835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39  учреждений общего образования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2240" y="1938939"/>
            <a:ext cx="208823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  </a:t>
            </a:r>
            <a:r>
              <a:rPr lang="ru-RU" dirty="0" smtClean="0"/>
              <a:t>учреждения дополнительного </a:t>
            </a:r>
            <a:r>
              <a:rPr lang="ru-RU" dirty="0"/>
              <a:t>образования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8" y="2782084"/>
            <a:ext cx="2774716" cy="1851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465" y="2787591"/>
            <a:ext cx="3400681" cy="19134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28" y="2947544"/>
            <a:ext cx="2267744" cy="17008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898" y="4701041"/>
            <a:ext cx="2106838" cy="18235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2018-2019 учебном году всеми формами дошкольного образования охвачено 1797 детей в возрасте от 1,5 до 7 лет, в том числе 241 ребёнок в 18 дошкольных группах в общеобразовательных организациях.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39753" y="4746674"/>
            <a:ext cx="3960439" cy="20159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сентября 2018-2019 учебного года в общеобразовательных организациях района обучаются 4242 учащихся. </a:t>
            </a:r>
          </a:p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11 классы в 2017-2018 учебном году завершили 153 выпускника, все допущены к экзаменам. </a:t>
            </a:r>
          </a:p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районе, по итогам 2017-2018 учебного года, 13 медалистов федерального уровня, 5 серебряных медалистов, получивших муниципальные медали. Из семи претендентов на Знак Губернатора получили Знак Губернатора три выпускника.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4209" y="4751734"/>
            <a:ext cx="2592287" cy="20159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дополнительным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программам – 2829 чел. (учреждения дополнительного образования – 1052 чел., детские сады – 34 чел., общеобразовательные учреждения – 1743 чел.). Охват дополнительным образованием детей в возрасте от 5 до 18 лет составляет 66,6%.</a:t>
            </a:r>
          </a:p>
        </p:txBody>
      </p:sp>
    </p:spTree>
    <p:extLst>
      <p:ext uri="{BB962C8B-B14F-4D97-AF65-F5344CB8AC3E}">
        <p14:creationId xmlns:p14="http://schemas.microsoft.com/office/powerpoint/2010/main" val="2151539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115616" y="116632"/>
            <a:ext cx="6934200" cy="504056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6pPr>
            <a:lvl7pPr marL="29718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7pPr>
            <a:lvl8pPr marL="34290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8pPr>
            <a:lvl9pPr marL="38862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9pPr>
          </a:lstStyle>
          <a:p>
            <a:pPr marL="36512" indent="0" algn="ctr">
              <a:buNone/>
            </a:pP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летнего отдыха и занятости детей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726"/>
            <a:ext cx="2590762" cy="1827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60" y="4651151"/>
            <a:ext cx="3843762" cy="2206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4521" y="646698"/>
            <a:ext cx="2597857" cy="1731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761" y="769726"/>
            <a:ext cx="3843760" cy="38779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на базе 16 общеобразовательных организаций Ершовского района в 3 смены была организована работа летних  оздоровительных лагерей с дневным пребыванием детей с общим охватом 250 детей. На организацию работы лагерей с дневным пребыванием детей выделено из муниципального бюджета 722,4 тыс. руб.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 2018 году  за счёт средств муниципального бюджета 27 обучающихся оздоровлены в МАУ ЗДОЛ «Дельфин»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г.Ершова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приобретение путевок направлено 349,9 тыс. руб.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занятости и социальной поддержки подростков в возрасте от 14 до 18 лет на базе общеобразовательных организаций в 2018 году было создано 104 временных рабочих места. Приоритетом при трудоустройстве пользуются дети из семей, нуждающихся в социальной поддержке государства. В том числе, трудоустроены 4 подростка, состоящих на учёте в ГДН ОМВД. Из муниципального бюджета направлено 128,2 тыс. руб. на организацию временных рабочих мест для подростков.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596790"/>
            <a:ext cx="2590760" cy="3693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учреждениях культуры за 9 мес. 2018 года клубными учреждениями города и района проведено 6 443 досуговых мероприятий: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присутствовавших на мероприятиях составило 179 398 человек;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Клубных формирований в районе –281;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них занимается – 2752 человек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народном историко-краеведческом музее проведено 60 экскурсии, 36 выставок, 9 бесед;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Посетило музей 751 человек.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с традиционными мероприятиями: Рождество, 23 февраля, 8 марта, 9 мая, профессиональные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5362" y="2364854"/>
            <a:ext cx="2698638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следующие мероприятия: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традиционно в нашем районе проводятся конкурсы «Лучший клубный работник» и «Живи, мой край родной» направленные на выявление творческих, талантливых людей,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областным центром народного творчества им. Руслановой проводится ряд конкурсов, в которых наши учреждения культуры принимают активное участие. В конкурсе эстрадной песни «Золотой микрофон» и конкурсе исполнителей народной песни им.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Л.А.Руслановой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приняли участие солисты учреждений культуры Ершовского  района.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особое внимание уделяется районом гармонизации межнациональных отношений, так проводятся традиционные праздники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27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75409"/>
            <a:ext cx="4824536" cy="363461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6512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молодежной политики проведено 27 мероприятий, в которых приняло участие 2 082 человека.</a:t>
            </a:r>
          </a:p>
          <a:p>
            <a:pPr marL="36512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районе действует детская общественная организация «Родник», объединяющая 32 детских школьных общественных организации. Прошло 4 заседания актива организации. Численность организации 4 163 учащихся.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Приобретена экипировка для волонтеров, утверждена символика волонтерского движения, разработана нормативно правовая база для развития и совершенствования волонтерского движения на территории района. В рамках открытия «Года Волонтера» в феврали апреле прошли  встречи главы администрации  района с волонтерами и торжественное вручение волонтерских книжек.</a:t>
            </a:r>
          </a:p>
          <a:p>
            <a:pPr marL="36512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рамках реализации молодежной политики на территории Ершовского муниципального района проведены ряд мероприятий: «Алые паруса» встреча рассвета для выпускников городских школ, конкурс творчества «Триумф», Театр моды «Фантазия – 2018» среди учащихся начальных классов и воспитанников детских садов,  ко Дню России проведены конкурсы чтецов и рисунка на асфальте и многое другое.</a:t>
            </a:r>
          </a:p>
          <a:p>
            <a:pPr marL="36512" indent="0" algn="just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104900" y="134865"/>
            <a:ext cx="6934200" cy="432048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6pPr>
            <a:lvl7pPr marL="29718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7pPr>
            <a:lvl8pPr marL="34290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8pPr>
            <a:lvl9pPr marL="38862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9pPr>
          </a:lstStyle>
          <a:p>
            <a:pPr marL="36512" indent="0" algn="ctr" eaLnBrk="1" hangingPunct="1">
              <a:lnSpc>
                <a:spcPct val="90000"/>
              </a:lnSpc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Молодёжная политика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58" y="3507060"/>
            <a:ext cx="3968490" cy="26446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32" y="692696"/>
            <a:ext cx="3978016" cy="26539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69873"/>
            <a:ext cx="4536504" cy="237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35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675409"/>
            <a:ext cx="8928993" cy="246555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6512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утвержденным календарным планом спортивно-массовых мероприятий Ершовского района были проведены и принято участие в спортивных мероприятиях различного уровня: областного, зонального и районного, в том числе:</a:t>
            </a:r>
          </a:p>
          <a:p>
            <a:pPr marL="36512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территории  района  84;</a:t>
            </a:r>
          </a:p>
          <a:p>
            <a:pPr marL="36512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 его пределами  9.</a:t>
            </a:r>
          </a:p>
          <a:p>
            <a:pPr marL="36512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района были организованы и проведены:</a:t>
            </a:r>
          </a:p>
          <a:p>
            <a:pPr marL="36512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областные соревнования по греко-римской борьбе, баскетболу и мини-футболу,</a:t>
            </a:r>
          </a:p>
          <a:p>
            <a:pPr marL="36512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межрайонные  соревнования по волейболу,  по мини-футболу,  греко-римской борьбе и плаванию.</a:t>
            </a:r>
          </a:p>
          <a:p>
            <a:pPr marL="36512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Ершовского МР приняли участие в соревнованиях областного уровня:</a:t>
            </a:r>
          </a:p>
          <a:p>
            <a:pPr marL="36512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областные соревнования по лыжным гонкам на призы Губернатора Саратовской области «Лыжня России 2018»,</a:t>
            </a:r>
          </a:p>
          <a:p>
            <a:pPr marL="36512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областной турнир по футболу среди дворовых команд на кубок Губернатора Саратовской области,</a:t>
            </a:r>
          </a:p>
          <a:p>
            <a:pPr marL="36512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областные соревнования среди юных футболистов «Кожаный мяч».</a:t>
            </a:r>
          </a:p>
          <a:p>
            <a:pPr marL="36512" indent="0" algn="just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104900" y="134865"/>
            <a:ext cx="6934200" cy="432048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6pPr>
            <a:lvl7pPr marL="29718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7pPr>
            <a:lvl8pPr marL="34290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8pPr>
            <a:lvl9pPr marL="38862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9pPr>
          </a:lstStyle>
          <a:p>
            <a:pPr marL="36512" indent="0" algn="ctr" eaLnBrk="1" hangingPunct="1">
              <a:lnSpc>
                <a:spcPct val="90000"/>
              </a:lnSpc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7" y="3140968"/>
            <a:ext cx="3516809" cy="19470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7" y="5013176"/>
            <a:ext cx="3516809" cy="18328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140968"/>
            <a:ext cx="5400600" cy="36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83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675409"/>
            <a:ext cx="3528393" cy="288144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6512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1 октября 2018 года на территории Ершовского муниципального района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опекой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находится 175 детей.</a:t>
            </a:r>
          </a:p>
          <a:p>
            <a:pPr marL="36512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причинами сиротства детей остаются семейное неблагополучие, асоциальное поведение родителей, невыполнение обязанностей по воспитанию и содержанию несовершеннолетних. </a:t>
            </a:r>
          </a:p>
          <a:p>
            <a:pPr marL="36512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Число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родители которых лишены родительских прав, за 9 мес. 2018 года составляет 3, ограниченных в родительских правах 4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512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Количество приёмных семей - 21 . Число приемных детей, находящихся на воспитании в приёмных семьях составило 64 ребенка.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104900" y="134865"/>
            <a:ext cx="6934200" cy="432048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6pPr>
            <a:lvl7pPr marL="29718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7pPr>
            <a:lvl8pPr marL="34290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8pPr>
            <a:lvl9pPr marL="38862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9pPr>
          </a:lstStyle>
          <a:p>
            <a:pPr marL="36512" indent="0" algn="ctr" eaLnBrk="1" hangingPunct="1">
              <a:lnSpc>
                <a:spcPct val="90000"/>
              </a:lnSpc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" y="3665354"/>
            <a:ext cx="4147955" cy="30815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57" y="675409"/>
            <a:ext cx="5368351" cy="30242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30" y="3729982"/>
            <a:ext cx="4352274" cy="303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2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4048" y="1803640"/>
            <a:ext cx="395711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148680"/>
            <a:ext cx="396044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70360"/>
            <a:ext cx="460851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год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1803640"/>
            <a:ext cx="460851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следующий за текущим финансовым годом.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2574902"/>
            <a:ext cx="460851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финансовых года, следующие за очередным финансовым годом.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3563574"/>
            <a:ext cx="878165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финансовый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предшествующий текущему финансовому году.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4532327"/>
            <a:ext cx="878165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слушания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реализации прав населения муниципального образования (общественности) на участие в процессе принятия решений органами местного самоуправления посредством проведения собрания для публичного обсуждения проектов нормативных правовых актов муниципального образования и других общественно значимых вопросов.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116632"/>
            <a:ext cx="8856984" cy="1143000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Межбюджетные трансферты представляемые из бюджета Ершовского муниципального района Саратовской области в бюджеты муниципальных образований на 2019 год и на плановый период 2020 и 2021 годов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156079"/>
              </p:ext>
            </p:extLst>
          </p:nvPr>
        </p:nvGraphicFramePr>
        <p:xfrm>
          <a:off x="0" y="1259632"/>
          <a:ext cx="9144000" cy="56096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116">
                  <a:extLst>
                    <a:ext uri="{9D8B030D-6E8A-4147-A177-3AD203B41FA5}">
                      <a16:colId xmlns:a16="http://schemas.microsoft.com/office/drawing/2014/main" val="2970989140"/>
                    </a:ext>
                  </a:extLst>
                </a:gridCol>
                <a:gridCol w="1033572">
                  <a:extLst>
                    <a:ext uri="{9D8B030D-6E8A-4147-A177-3AD203B41FA5}">
                      <a16:colId xmlns:a16="http://schemas.microsoft.com/office/drawing/2014/main" val="854942454"/>
                    </a:ext>
                  </a:extLst>
                </a:gridCol>
                <a:gridCol w="493629">
                  <a:extLst>
                    <a:ext uri="{9D8B030D-6E8A-4147-A177-3AD203B41FA5}">
                      <a16:colId xmlns:a16="http://schemas.microsoft.com/office/drawing/2014/main" val="2764784751"/>
                    </a:ext>
                  </a:extLst>
                </a:gridCol>
                <a:gridCol w="663144">
                  <a:extLst>
                    <a:ext uri="{9D8B030D-6E8A-4147-A177-3AD203B41FA5}">
                      <a16:colId xmlns:a16="http://schemas.microsoft.com/office/drawing/2014/main" val="3049716261"/>
                    </a:ext>
                  </a:extLst>
                </a:gridCol>
                <a:gridCol w="531546">
                  <a:extLst>
                    <a:ext uri="{9D8B030D-6E8A-4147-A177-3AD203B41FA5}">
                      <a16:colId xmlns:a16="http://schemas.microsoft.com/office/drawing/2014/main" val="4261376276"/>
                    </a:ext>
                  </a:extLst>
                </a:gridCol>
                <a:gridCol w="723558">
                  <a:extLst>
                    <a:ext uri="{9D8B030D-6E8A-4147-A177-3AD203B41FA5}">
                      <a16:colId xmlns:a16="http://schemas.microsoft.com/office/drawing/2014/main" val="3422862034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147530765"/>
                    </a:ext>
                  </a:extLst>
                </a:gridCol>
                <a:gridCol w="730116">
                  <a:extLst>
                    <a:ext uri="{9D8B030D-6E8A-4147-A177-3AD203B41FA5}">
                      <a16:colId xmlns:a16="http://schemas.microsoft.com/office/drawing/2014/main" val="3687356567"/>
                    </a:ext>
                  </a:extLst>
                </a:gridCol>
                <a:gridCol w="681409">
                  <a:extLst>
                    <a:ext uri="{9D8B030D-6E8A-4147-A177-3AD203B41FA5}">
                      <a16:colId xmlns:a16="http://schemas.microsoft.com/office/drawing/2014/main" val="2754859834"/>
                    </a:ext>
                  </a:extLst>
                </a:gridCol>
                <a:gridCol w="723558">
                  <a:extLst>
                    <a:ext uri="{9D8B030D-6E8A-4147-A177-3AD203B41FA5}">
                      <a16:colId xmlns:a16="http://schemas.microsoft.com/office/drawing/2014/main" val="3362981649"/>
                    </a:ext>
                  </a:extLst>
                </a:gridCol>
                <a:gridCol w="730116">
                  <a:extLst>
                    <a:ext uri="{9D8B030D-6E8A-4147-A177-3AD203B41FA5}">
                      <a16:colId xmlns:a16="http://schemas.microsoft.com/office/drawing/2014/main" val="797769303"/>
                    </a:ext>
                  </a:extLst>
                </a:gridCol>
                <a:gridCol w="723558">
                  <a:extLst>
                    <a:ext uri="{9D8B030D-6E8A-4147-A177-3AD203B41FA5}">
                      <a16:colId xmlns:a16="http://schemas.microsoft.com/office/drawing/2014/main" val="768544387"/>
                    </a:ext>
                  </a:extLst>
                </a:gridCol>
                <a:gridCol w="557386">
                  <a:extLst>
                    <a:ext uri="{9D8B030D-6E8A-4147-A177-3AD203B41FA5}">
                      <a16:colId xmlns:a16="http://schemas.microsoft.com/office/drawing/2014/main" val="3193153235"/>
                    </a:ext>
                  </a:extLst>
                </a:gridCol>
                <a:gridCol w="323528">
                  <a:extLst>
                    <a:ext uri="{9D8B030D-6E8A-4147-A177-3AD203B41FA5}">
                      <a16:colId xmlns:a16="http://schemas.microsoft.com/office/drawing/2014/main" val="2757020910"/>
                    </a:ext>
                  </a:extLst>
                </a:gridCol>
              </a:tblGrid>
              <a:tr h="109565">
                <a:tc row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 муниципальных районов и городских округов области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347454"/>
                  </a:ext>
                </a:extLst>
              </a:tr>
              <a:tr h="127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на: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на: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на: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981270"/>
                  </a:ext>
                </a:extLst>
              </a:tr>
              <a:tr h="32869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исполнение государственных полномочий по расчету и  предоставлению дотаций на выравнивание бюджетной обеспеченности поселений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трансферты, передаваемые бюджетам  сельских поселений из бюджета муниципального района на осуществление части полномочий по решению вопросов местного значения в соответствии с заключенными соглашениями по дорожной деятельности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исполнение государственных полномочий по расчету и  предоставлению дотаций на выравнивание бюджетной обеспеченности поселений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трансферты, передаваемые бюджетам  сельских поселений из бюджета муниципального района на осуществление части полномочий по решению вопросов местного значения в соответствии с заключенными соглашениями по дорожной деятельности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исполнение государственных полномочий по расчету и  предоставлению дотаций на выравнивание бюджетной обеспеченности поселений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трансферты, передаваемые бюджетам  сельских поселений из бюджета муниципального района на осуществление части полномочий по решению вопросов местного значения в соответствии с заключенными соглашениями по дорожной деятельности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8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6514345"/>
                  </a:ext>
                </a:extLst>
              </a:tr>
              <a:tr h="126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2568247"/>
                  </a:ext>
                </a:extLst>
              </a:tr>
              <a:tr h="202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Антоновское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1981228"/>
                  </a:ext>
                </a:extLst>
              </a:tr>
              <a:tr h="273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.Декабристское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1010,0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1105,0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1010,0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1107,3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1010,0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3517056"/>
                  </a:ext>
                </a:extLst>
              </a:tr>
              <a:tr h="191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.Марьевское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2285127"/>
                  </a:ext>
                </a:extLst>
              </a:tr>
              <a:tr h="184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.Миусское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651,1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716,7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651,1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718,3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651,1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9390198"/>
                  </a:ext>
                </a:extLst>
              </a:tr>
              <a:tr h="176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.Новокраснянское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684,3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685,5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687,6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414326"/>
                  </a:ext>
                </a:extLst>
              </a:tr>
              <a:tr h="169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Новорепинское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2062,7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1917,6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2067,3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1917,6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2070,7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1917,6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2888097"/>
                  </a:ext>
                </a:extLst>
              </a:tr>
              <a:tr h="172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Новосельское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1734,4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1579,2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1735,6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1579,2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1739,0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1579,2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0385304"/>
                  </a:ext>
                </a:extLst>
              </a:tr>
              <a:tr h="174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.Перекопновское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1488,8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1394,6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1490,9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1394,6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1493,1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1394,6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2177366"/>
                  </a:ext>
                </a:extLst>
              </a:tr>
              <a:tr h="177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Ершов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1034,2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1034,2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1066,0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1066,0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1090,7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1090,7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1029368"/>
                  </a:ext>
                </a:extLst>
              </a:tr>
              <a:tr h="224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9540,5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1762,6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7777,9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9588,8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1810,9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7777,9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9630,9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1853,0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7777,9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06" marR="41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807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0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9588" y="3695700"/>
          <a:ext cx="5091112" cy="218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05252"/>
          </a:xfr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Основные направления налоговой и бюджетной политики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6218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 smtClean="0">
                <a:latin typeface="Constantia" panose="02030602050306030303" pitchFamily="18" charset="0"/>
              </a:rPr>
              <a:t>I.</a:t>
            </a:r>
            <a:r>
              <a:rPr lang="ru-RU" b="1" dirty="0" smtClean="0">
                <a:latin typeface="Constantia" panose="02030602050306030303" pitchFamily="18" charset="0"/>
              </a:rPr>
              <a:t> Налоговая </a:t>
            </a:r>
            <a:r>
              <a:rPr lang="ru-RU" b="1" dirty="0">
                <a:latin typeface="Constantia" panose="02030602050306030303" pitchFamily="18" charset="0"/>
              </a:rPr>
              <a:t>политика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991216"/>
            <a:ext cx="8928992" cy="526297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Национальные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развития на ближайшие 6 лет– повышение качества жизни и благосостояния граждан, снижение бедности и неравенства, повышение качества и доступности здравоохранения и образования, создание современной инфраструктуры.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Достижение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поставленных целей возможно только на надежной и крепкой основе устойчивого ускорения экономического роста.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Расширение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производственного потенциала российской экономики требует дополнительных инвестиций в основной капитал. Стимулом для инвестиций в рамках изменений параметров налоговой системы должна стать отмена с 1 января 2019 года налога на движимое имущество.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2019-2021 годах  планируется реализация комплекса мер по улучшению  администрирования доходов бюджетной системы: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Для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предсказуемости условий ведения бизнеса будет проведена инвентаризация и анализ действующих неналоговых платежей. Те из них, которые обладают признаками налогов или сборов, предполагается регулировать в рамках налогового законодательства, а по остальным - сформировать их закрытый перечень с установлением единых правил регулирования в рамках отдельного законодательства.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Интегрировать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бюджетный процесс систему управления налоговыми расходами (выпадающими доходами бюджета, обусловленными налоговыми льготами, преференциями по налогам и сборами), осуществить их распределение по муниципальным программам, реализуемых в районе.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Продолжить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мониторинг действующих, а также планируемых к введению налоговых льгот, работу по оптимизации их количества. </a:t>
            </a:r>
          </a:p>
          <a:p>
            <a:pPr lvl="0" algn="just">
              <a:spcAft>
                <a:spcPts val="0"/>
              </a:spcAft>
            </a:pP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92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23728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Constantia" panose="02030602050306030303" pitchFamily="18" charset="0"/>
                <a:cs typeface="Times New Roman" panose="02020603050405020304" pitchFamily="18" charset="0"/>
              </a:rPr>
              <a:t>Бюджетная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69332"/>
            <a:ext cx="8928992" cy="649408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политика области на 2019 год и на плановый период 2020 и 2021 годов нацелена на сохранение достигнутого уровня устойчивости бюджетной системы области при условии стратегической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приоритезации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реализацию национальных проектов и будет направлена на решение следующих основных задач: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безусловное исполнение действующих социально значимых обязательств;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консолидация финансовых ресурсов на приоритетных направлениях государственной политики, в том числе на реализации задач, поставленных в Указе Президента Российской Федерации 7 мая 2018 года № 204 «О национальных целях и стратегических задачах развития Российской Федерации на период до 2024 года»;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повышения эффективности казначейского сопровождения;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продолжение совершенствования процессов государственного и муниципального управления, в том числе за счет передачи части неспецифических для них функций в подведомственные учреждения и (или) многофункциональный центр предоставления государственных и муниципальных услуг;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повышение качества предоставления государственных услуг за счет внедрения конкурентных способов организации оказания государственных услуг, в том числе на основании социального заказа;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расширение применения принципов адресности и нуждаемости при предоставлении гражданам мер социальной поддержки;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не увеличение дифференциации муниципальных образований области по уровню и темпам социально-экономического развития территорий;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дальнейшая оптимизация структуры долговых обязательств, снижение их соотношения к общему объему доходов бюджета без учета безвозмездных поступлений;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соблюдение ограничений, установленных бюджетным законодательством, и условий заключенных в 2017 году с Минфином России дополнительных соглашений о реструктуризации задолженности по бюджетным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кредитам.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23728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onstantia" panose="02030602050306030303" pitchFamily="18" charset="0"/>
              </a:rPr>
              <a:t>III</a:t>
            </a:r>
            <a:r>
              <a:rPr lang="ru-RU" b="1" dirty="0">
                <a:latin typeface="Constantia" panose="02030602050306030303" pitchFamily="18" charset="0"/>
              </a:rPr>
              <a:t>. Долговая политика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369332"/>
            <a:ext cx="8928992" cy="427809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Долговая политика на среднесрочную перспективу будет направлена на снижение соотношения муниципального долга  к общему объему доходов бюджета без учета безвозмездных поступлений в соответствии с рекомендациями Минфина России по проведению субъектами Российской Федерации ответственной заемной/долговой политики и утвержденными Минфином России Основными направлениями государственной долговой политики Российской Федерации на 2017-2019 годы.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вышеуказанных рекомендаций основными направлениями долговой политики области на 2019 год и на плановый период 2020 и 2021 годов будут являться: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оптимизация структуры долгового портфеля области и минимизация стоимости обслуживания заимствований, как на региональном, так и на местном уровнях;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поэтапное снижение соотношения государственного долга области к объему налоговых и неналоговых доходов областного бюджета;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равномерное распределение выплат по обслуживанию и погашению государственного долга области по годам с целью исключения «пиков» выплат по долговым обязательствам;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гибкое реагирование на изменяющиеся условия финансовых рынков и использование наиболее благоприятных форм заимствований;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повышение уровня долговой устойчивости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632848" cy="4525963"/>
          </a:xfrm>
        </p:spPr>
        <p:txBody>
          <a:bodyPr/>
          <a:lstStyle/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Разработчиком информационно-аналитического материала «Открытый бюджет для граждан -  бюджет Ершовского муниципального района Саратовской области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является финансовое управление администрации Ершовского муниципального района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Контактная информация для граждан: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413100, Саратовская область, г. Ершов, ул. Интернациональная, д. 7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(845-64) 5-26-37,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fu_ershov@mail.ru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с 8-00 до 17-00. 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5-26-26 (106) Председатель комитета по финансовым вопросам, начальник финансового управления  администрации ЕМР – Рыбалкина Татьяна Михайловна   </a:t>
            </a:r>
          </a:p>
          <a:p>
            <a:pPr marL="36512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8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3528" y="116632"/>
            <a:ext cx="8420072" cy="36004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Гражданин, его участие в бюджетном процессе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187624" y="591979"/>
            <a:ext cx="6934200" cy="432048"/>
          </a:xfrm>
          <a:prstGeom prst="rect">
            <a:avLst/>
          </a:prstGeom>
          <a:ln/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1">
                <a:shade val="30000"/>
                <a:satMod val="200000"/>
              </a:schemeClr>
            </a:contourClr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формировать доходную  часть бюджета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720" y="1146602"/>
            <a:ext cx="5272088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налогоплательщик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451450" y="1874269"/>
            <a:ext cx="484188" cy="42862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20" y="2337987"/>
            <a:ext cx="2245287" cy="16839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64084" y="4073311"/>
            <a:ext cx="5272089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получатель социальных гарантий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06362" y="5257715"/>
            <a:ext cx="8930134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социальные гарантии – расходная часть бюджета (образование, ЖКХ, культура, социальная политика, физическая культура и спорт и другие направления социальных гарантий населению)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451450" y="4810152"/>
            <a:ext cx="484188" cy="42862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64" y="5805070"/>
            <a:ext cx="1512168" cy="10101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413" y="5805070"/>
            <a:ext cx="1579395" cy="105293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22" y="5789404"/>
            <a:ext cx="1586335" cy="10529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370" y="5874816"/>
            <a:ext cx="148722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00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79512" y="188641"/>
            <a:ext cx="8784976" cy="36003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Нормативно-правовая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база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264" y="692696"/>
            <a:ext cx="8781652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Составление, рассмотрение, утверждение и исполнение местного бюджета осуществляется в соответствии с Бюджетным кодексом РФ,   Уставом Ершовского муниципального района, Решением Собрания депутатов Ершовского муниципального района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ноября 2017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61-356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Положения о бюджетном процессе в Ершовском муниципальном  районе»,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Закона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Саратовской области  «Об областном бюджете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 депутатов Ершовского муниципального района «О бюджете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годов».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75940" y="2695769"/>
            <a:ext cx="8784976" cy="36003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Основные сведения о межбюджетных отношениях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7400" y="3241068"/>
            <a:ext cx="8781652" cy="33547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Саратовской области регулируются Законом Саратовской области  от 20 декабря 2005 года № 137-ЗСО «О межбюджетных отношениях  в Саратовской области», в соответствии с которым межбюджетные трансферты из областного бюджета местным бюджетам предоставляются в форме: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дотаций на выравнивание бюджетной обеспеченности;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субсидий;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субвенций для реализации полномочий органов государственной власти субъектов Российской Федерации;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иных межбюджетных трансфертов.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распределение межбюджетных трансфертов из областного бюджета между муниципальными образованиями утверждается ежегодно Законом Саратовской области «Об областном бюджете» на очередной финансовый год и плановый период.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79512" y="188641"/>
            <a:ext cx="8784976" cy="36003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Административно-территориальное  деление 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264" y="692696"/>
            <a:ext cx="8781652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Ершовский муниципальный район состоит из одиннадцати муниципальных образований: 1 городское поселение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 поселений. Территория муниципального района заключается в границах, закрепленных действующим административно-территориальным устройством Саратовской области, площадью – 4300 км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Административный центр района – город Ершов.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границы Ершовского муниципального района входят: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муниципальное образование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Ершов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(город Ершов; поселок Учебный; поселок Прудовой; поселок Полуденный);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сельские поселения: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Антоновское муниципальное образование, Декабристское муниципальное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Марьевское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Миусское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Новокраснянское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Новорепинское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Новосельское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Перекопновское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202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7504" y="116633"/>
            <a:ext cx="8915052" cy="72007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Основные показатели социально-экономического развития Ершовского муниципального района Саратовской области</a:t>
            </a:r>
            <a:endParaRPr lang="ru-RU" sz="24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618379"/>
              </p:ext>
            </p:extLst>
          </p:nvPr>
        </p:nvGraphicFramePr>
        <p:xfrm>
          <a:off x="107504" y="908718"/>
          <a:ext cx="8915052" cy="5923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6405">
                  <a:extLst>
                    <a:ext uri="{9D8B030D-6E8A-4147-A177-3AD203B41FA5}">
                      <a16:colId xmlns:a16="http://schemas.microsoft.com/office/drawing/2014/main" val="2083825307"/>
                    </a:ext>
                  </a:extLst>
                </a:gridCol>
                <a:gridCol w="964736">
                  <a:extLst>
                    <a:ext uri="{9D8B030D-6E8A-4147-A177-3AD203B41FA5}">
                      <a16:colId xmlns:a16="http://schemas.microsoft.com/office/drawing/2014/main" val="1143166087"/>
                    </a:ext>
                  </a:extLst>
                </a:gridCol>
                <a:gridCol w="964736">
                  <a:extLst>
                    <a:ext uri="{9D8B030D-6E8A-4147-A177-3AD203B41FA5}">
                      <a16:colId xmlns:a16="http://schemas.microsoft.com/office/drawing/2014/main" val="883407411"/>
                    </a:ext>
                  </a:extLst>
                </a:gridCol>
                <a:gridCol w="964736">
                  <a:extLst>
                    <a:ext uri="{9D8B030D-6E8A-4147-A177-3AD203B41FA5}">
                      <a16:colId xmlns:a16="http://schemas.microsoft.com/office/drawing/2014/main" val="3884851961"/>
                    </a:ext>
                  </a:extLst>
                </a:gridCol>
                <a:gridCol w="916109">
                  <a:extLst>
                    <a:ext uri="{9D8B030D-6E8A-4147-A177-3AD203B41FA5}">
                      <a16:colId xmlns:a16="http://schemas.microsoft.com/office/drawing/2014/main" val="530514093"/>
                    </a:ext>
                  </a:extLst>
                </a:gridCol>
                <a:gridCol w="914165">
                  <a:extLst>
                    <a:ext uri="{9D8B030D-6E8A-4147-A177-3AD203B41FA5}">
                      <a16:colId xmlns:a16="http://schemas.microsoft.com/office/drawing/2014/main" val="1916444622"/>
                    </a:ext>
                  </a:extLst>
                </a:gridCol>
                <a:gridCol w="914165">
                  <a:extLst>
                    <a:ext uri="{9D8B030D-6E8A-4147-A177-3AD203B41FA5}">
                      <a16:colId xmlns:a16="http://schemas.microsoft.com/office/drawing/2014/main" val="718893361"/>
                    </a:ext>
                  </a:extLst>
                </a:gridCol>
              </a:tblGrid>
              <a:tr h="303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показателя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2123352"/>
                  </a:ext>
                </a:extLst>
              </a:tr>
              <a:tr h="703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1115,3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1176,9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1269,1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1347,8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1432,6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607933"/>
                  </a:ext>
                </a:extLst>
              </a:tr>
              <a:tr h="469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валовой продукции сельского хозяйства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8350,0</a:t>
                      </a: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7723,0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8120,0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9140,0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926184"/>
                  </a:ext>
                </a:extLst>
              </a:tr>
              <a:tr h="234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работающих 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8527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7729437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оплаты труда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2606,0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3028,8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3183,3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3352,0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3566,6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4439426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Выплаты социального характера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5202837"/>
                  </a:ext>
                </a:extLst>
              </a:tr>
              <a:tr h="469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физлиц,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доход от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деятельности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4464117"/>
                  </a:ext>
                </a:extLst>
              </a:tr>
              <a:tr h="469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физлиц, полученный. от предпринимательской деятельности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7864832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2151,9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2204,6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2333,5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2486,5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2648,0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915248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общественного питания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860304"/>
                  </a:ext>
                </a:extLst>
              </a:tr>
              <a:tr h="4426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платных услуг  населению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6048780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Денежные доходы населения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7744,3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7808,3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81987,8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8633,4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916,8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5061091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и сбережения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6350,3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6402,8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6968,9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7338,4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7793,0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3358558"/>
                  </a:ext>
                </a:extLst>
              </a:tr>
              <a:tr h="234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 до 18 лет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3108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9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9512" y="188641"/>
            <a:ext cx="8784976" cy="36003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Организация и проведение публичных слушаний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264" y="692696"/>
            <a:ext cx="8781652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со статьей 28 Федерального закона от 6 октября 2003 года № 131-ФЗ "Об общих принципах организации местного самоуправления в Российской Федерации", статьей 12 Устава Ершовского муниципального района, Решением Собрания депутатов Ершовского муниципального района Саратовской области от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марта 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296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Положения о порядке организации и проведения публичных слушаний в Ершовском муниципальном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районе» с изменениями от 29 июня 2018 г. № 70-397,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бюджета Ершовского муниципального района проведены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является одной из форм непосредственного осуществления жителями Ершовского района  местного самоуправления.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5940" y="2871556"/>
            <a:ext cx="8784976" cy="36003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Основные показатели бюджета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264" y="3367948"/>
            <a:ext cx="8781652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подготовлен в соответствии с требованиями Бюджетного кодекса Российской Федерации, с учетом особенностей формирования консолидированного бюджета области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годов, рекомендованных к исполнению Министерством финансов Саратовской области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 и на плановый период 2019 и 2020 годов   утверждены  основные показатели бюджета Ершовского муниципального района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176825"/>
              </p:ext>
            </p:extLst>
          </p:nvPr>
        </p:nvGraphicFramePr>
        <p:xfrm>
          <a:off x="158800" y="5627959"/>
          <a:ext cx="8802116" cy="1121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5524">
                  <a:extLst>
                    <a:ext uri="{9D8B030D-6E8A-4147-A177-3AD203B41FA5}">
                      <a16:colId xmlns:a16="http://schemas.microsoft.com/office/drawing/2014/main" val="3283345710"/>
                    </a:ext>
                  </a:extLst>
                </a:gridCol>
                <a:gridCol w="1746587">
                  <a:extLst>
                    <a:ext uri="{9D8B030D-6E8A-4147-A177-3AD203B41FA5}">
                      <a16:colId xmlns:a16="http://schemas.microsoft.com/office/drawing/2014/main" val="3146752332"/>
                    </a:ext>
                  </a:extLst>
                </a:gridCol>
                <a:gridCol w="1745639">
                  <a:extLst>
                    <a:ext uri="{9D8B030D-6E8A-4147-A177-3AD203B41FA5}">
                      <a16:colId xmlns:a16="http://schemas.microsoft.com/office/drawing/2014/main" val="611458696"/>
                    </a:ext>
                  </a:extLst>
                </a:gridCol>
                <a:gridCol w="1714366">
                  <a:extLst>
                    <a:ext uri="{9D8B030D-6E8A-4147-A177-3AD203B41FA5}">
                      <a16:colId xmlns:a16="http://schemas.microsoft.com/office/drawing/2014/main" val="1317658949"/>
                    </a:ext>
                  </a:extLst>
                </a:gridCol>
              </a:tblGrid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295071"/>
                  </a:ext>
                </a:extLst>
              </a:tr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доходов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716311,6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639871,2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670161,8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466385"/>
                  </a:ext>
                </a:extLst>
              </a:tr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расходов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708711,6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633623,9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656301,8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61089"/>
                  </a:ext>
                </a:extLst>
              </a:tr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6247,3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13860,0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120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91438" cy="360040"/>
          </a:xfr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alt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Основные приоритеты бюджетной политики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620688"/>
            <a:ext cx="8934896" cy="57554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основных направлений бюджетной политики Ершовского муниципального района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(далее - бюджетная политика) учтена государственная политика Российской Федерации и Саратовской области в вопросах развития отраслей экономической и социальной сфер.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Бюджетная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нацелена на обеспечение сбалансированности и устойчивости бюджета в условиях ограниченности финансовых ресурсов и будет направлена на решение следующих основных задач: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безусловное исполнение действующих социально значимых обязательств;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консолидация финансовых ресурсов на приоритетных направлениях государственной политики, в том числе на реализации задач, поставленных в Указах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повышение операционной эффективности использования бюджетных средств;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совершенствование процессов муниципального управления, в том числе за счет передачи части неспецифических для них функций в подведомственные учреждения и (или) многофункциональный центр предоставления государственных и муниципальных услуг;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повышение качества предоставления муниципальных услуг за счет внедрения конкурентных (альтернативных) способов организации оказания муниципальных услуг, в том числе некоммерческими организациями, оказывающими общественно-полезные услуги;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расширение применения принципов адресности и нуждаемости при предоставлении гражданам мер социальной поддержки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полномасштабное внедрение принципов формирования программного бюджета на муниципальных уровнях;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дальнейшая оптимизация структуры долговых обязательств, снижение их соотношения к общему объему доходов бюджета без учета безвозмездных поступлений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12">
      <a:dk1>
        <a:sysClr val="windowText" lastClr="000000"/>
      </a:dk1>
      <a:lt1>
        <a:sysClr val="window" lastClr="FFFFFF"/>
      </a:lt1>
      <a:dk2>
        <a:srgbClr val="B4F3FE"/>
      </a:dk2>
      <a:lt2>
        <a:srgbClr val="00B0F0"/>
      </a:lt2>
      <a:accent1>
        <a:srgbClr val="BBB4FB"/>
      </a:accent1>
      <a:accent2>
        <a:srgbClr val="FF0000"/>
      </a:accent2>
      <a:accent3>
        <a:srgbClr val="6BB1C9"/>
      </a:accent3>
      <a:accent4>
        <a:srgbClr val="A246F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23917</TotalTime>
  <Words>5161</Words>
  <Application>Microsoft Office PowerPoint</Application>
  <PresentationFormat>Экран (4:3)</PresentationFormat>
  <Paragraphs>842</Paragraphs>
  <Slides>34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Arial</vt:lpstr>
      <vt:lpstr>Calibri</vt:lpstr>
      <vt:lpstr>Constantia</vt:lpstr>
      <vt:lpstr>Franklin Gothic Book</vt:lpstr>
      <vt:lpstr>Tahoma</vt:lpstr>
      <vt:lpstr>Times New Roman</vt:lpstr>
      <vt:lpstr>Wingdings 2</vt:lpstr>
      <vt:lpstr>Техническая</vt:lpstr>
      <vt:lpstr>Диаграмма</vt:lpstr>
      <vt:lpstr>Лист</vt:lpstr>
      <vt:lpstr>    </vt:lpstr>
      <vt:lpstr>Что такое бюджет 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приоритеты бюджетной политики</vt:lpstr>
      <vt:lpstr>Презентация PowerPoint</vt:lpstr>
      <vt:lpstr>Доходы бюджета</vt:lpstr>
      <vt:lpstr>Презентация PowerPoint</vt:lpstr>
      <vt:lpstr>Презентация PowerPoint</vt:lpstr>
      <vt:lpstr>Налоговые доходы бюджета Ершовского муниципального района</vt:lpstr>
      <vt:lpstr>Структура неналоговых доходов и их соотношение с аналогичными показателями 2017-2021 годов представлена в графике:</vt:lpstr>
      <vt:lpstr>Динамика распределения расходов бюджета Ершовского муниципального района</vt:lpstr>
      <vt:lpstr>Предварительные итоги социально – экономического  развития за 9 месяцев 2018 года и ожидаемые итоги социально – экономического развития Ершовского муниципального района за  2018 год.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Промышленное производство</vt:lpstr>
      <vt:lpstr>Презентация PowerPoint</vt:lpstr>
      <vt:lpstr>Презентация PowerPoint</vt:lpstr>
      <vt:lpstr>Итоги работы в социальной сфере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трансферты представляемые из бюджета Ершовского муниципального района Саратовской области в бюджеты муниципальных образований на 2019 год и на плановый период 2020 и 2021 годов</vt:lpstr>
      <vt:lpstr>Основные направления налоговой и бюджетной политики</vt:lpstr>
      <vt:lpstr>Презентация PowerPoint</vt:lpstr>
      <vt:lpstr>Презентация PowerPoint</vt:lpstr>
      <vt:lpstr>Презентация PowerPoint</vt:lpstr>
    </vt:vector>
  </TitlesOfParts>
  <Company>2222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Практический опыт подключения министерства финансов Краснодарского края к государственной информационной системе о государственных и муниципальных платежах</dc:title>
  <dc:creator>Игнатьев А.В.</dc:creator>
  <cp:lastModifiedBy>Иван Шинкарёв</cp:lastModifiedBy>
  <cp:revision>1815</cp:revision>
  <dcterms:created xsi:type="dcterms:W3CDTF">2013-04-17T07:52:47Z</dcterms:created>
  <dcterms:modified xsi:type="dcterms:W3CDTF">2019-01-23T05:11:58Z</dcterms:modified>
</cp:coreProperties>
</file>